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bookmarkIdSeed="3">
  <p:sldMasterIdLst>
    <p:sldMasterId id="2147483648" r:id="rId1"/>
  </p:sldMasterIdLst>
  <p:notesMasterIdLst>
    <p:notesMasterId r:id="rId9"/>
  </p:notesMasterIdLst>
  <p:sldIdLst>
    <p:sldId id="256" r:id="rId2"/>
    <p:sldId id="281" r:id="rId3"/>
    <p:sldId id="257" r:id="rId4"/>
    <p:sldId id="258" r:id="rId5"/>
    <p:sldId id="259" r:id="rId6"/>
    <p:sldId id="279" r:id="rId7"/>
    <p:sldId id="280" r:id="rId8"/>
  </p:sldIdLst>
  <p:sldSz cx="10071100" cy="7556500"/>
  <p:notesSz cx="6797675" cy="9926638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449262" rtl="0" fontAlgn="auto" latinLnBrk="0" hangingPunct="0">
      <a:lnSpc>
        <a:spcPct val="93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1pPr>
    <a:lvl2pPr marL="0" marR="0" indent="0" algn="l" defTabSz="449262" rtl="0" fontAlgn="auto" latinLnBrk="0" hangingPunct="0">
      <a:lnSpc>
        <a:spcPct val="93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2pPr>
    <a:lvl3pPr marL="0" marR="0" indent="0" algn="l" defTabSz="449262" rtl="0" fontAlgn="auto" latinLnBrk="0" hangingPunct="0">
      <a:lnSpc>
        <a:spcPct val="93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3pPr>
    <a:lvl4pPr marL="0" marR="0" indent="0" algn="l" defTabSz="449262" rtl="0" fontAlgn="auto" latinLnBrk="0" hangingPunct="0">
      <a:lnSpc>
        <a:spcPct val="93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4pPr>
    <a:lvl5pPr marL="0" marR="0" indent="0" algn="l" defTabSz="449262" rtl="0" fontAlgn="auto" latinLnBrk="0" hangingPunct="0">
      <a:lnSpc>
        <a:spcPct val="93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5pPr>
    <a:lvl6pPr marL="0" marR="0" indent="0" algn="l" defTabSz="449262" rtl="0" fontAlgn="auto" latinLnBrk="0" hangingPunct="0">
      <a:lnSpc>
        <a:spcPct val="93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6pPr>
    <a:lvl7pPr marL="0" marR="0" indent="0" algn="l" defTabSz="449262" rtl="0" fontAlgn="auto" latinLnBrk="0" hangingPunct="0">
      <a:lnSpc>
        <a:spcPct val="93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7pPr>
    <a:lvl8pPr marL="0" marR="0" indent="0" algn="l" defTabSz="449262" rtl="0" fontAlgn="auto" latinLnBrk="0" hangingPunct="0">
      <a:lnSpc>
        <a:spcPct val="93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8pPr>
    <a:lvl9pPr marL="0" marR="0" indent="0" algn="l" defTabSz="449262" rtl="0" fontAlgn="auto" latinLnBrk="0" hangingPunct="0">
      <a:lnSpc>
        <a:spcPct val="93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9pPr>
  </p:defaultTextStyle>
  <p:extLst>
    <p:ext uri="{EFAFB233-063F-42B5-8137-9DF3F51BA10A}">
      <p15:sldGuideLst xmlns:p15="http://schemas.microsoft.com/office/powerpoint/2012/main">
        <p15:guide id="1" orient="horz" pos="2380">
          <p15:clr>
            <a:srgbClr val="A4A3A4"/>
          </p15:clr>
        </p15:guide>
        <p15:guide id="2" pos="317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66"/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ECDD"/>
          </a:solidFill>
        </a:fill>
      </a:tcStyle>
    </a:wholeTbl>
    <a:band2H>
      <a:tcTxStyle/>
      <a:tcStyle>
        <a:tcBdr/>
        <a:fill>
          <a:solidFill>
            <a:srgbClr val="E6F6E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EE7D0"/>
          </a:solidFill>
        </a:fill>
      </a:tcStyle>
    </a:wholeTbl>
    <a:band2H>
      <a:tcTxStyle/>
      <a:tcStyle>
        <a:tcBdr/>
        <a:fill>
          <a:solidFill>
            <a:srgbClr val="EFF3E9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CDCCE"/>
          </a:solidFill>
        </a:fill>
      </a:tcStyle>
    </a:wholeTbl>
    <a:band2H>
      <a:tcTxStyle/>
      <a:tcStyle>
        <a:tcBdr/>
        <a:fill>
          <a:solidFill>
            <a:srgbClr val="FDEEE8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3308" autoAdjust="0"/>
    <p:restoredTop sz="94660"/>
  </p:normalViewPr>
  <p:slideViewPr>
    <p:cSldViewPr snapToGrid="0">
      <p:cViewPr varScale="1">
        <p:scale>
          <a:sx n="85" d="100"/>
          <a:sy n="85" d="100"/>
        </p:scale>
        <p:origin x="60" y="162"/>
      </p:cViewPr>
      <p:guideLst>
        <p:guide orient="horz" pos="2380"/>
        <p:guide pos="317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>
            <a:spLocks noGrp="1" noRot="1" noChangeAspect="1"/>
          </p:cNvSpPr>
          <p:nvPr>
            <p:ph type="sldImg"/>
          </p:nvPr>
        </p:nvSpPr>
        <p:spPr>
          <a:xfrm>
            <a:off x="919163" y="744538"/>
            <a:ext cx="4959350" cy="3722687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0" name="Shape 30"/>
          <p:cNvSpPr>
            <a:spLocks noGrp="1"/>
          </p:cNvSpPr>
          <p:nvPr>
            <p:ph type="body" sz="quarter" idx="1"/>
          </p:nvPr>
        </p:nvSpPr>
        <p:spPr>
          <a:xfrm>
            <a:off x="906357" y="4715153"/>
            <a:ext cx="4984962" cy="4466987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920683571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49262" latinLnBrk="0">
      <a:spcBef>
        <a:spcPts val="400"/>
      </a:spcBef>
      <a:defRPr sz="1200">
        <a:latin typeface="+mn-lt"/>
        <a:ea typeface="+mn-ea"/>
        <a:cs typeface="+mn-cs"/>
        <a:sym typeface="Times New Roman"/>
      </a:defRPr>
    </a:lvl1pPr>
    <a:lvl2pPr indent="228600" defTabSz="449262" latinLnBrk="0">
      <a:spcBef>
        <a:spcPts val="400"/>
      </a:spcBef>
      <a:defRPr sz="1200">
        <a:latin typeface="+mn-lt"/>
        <a:ea typeface="+mn-ea"/>
        <a:cs typeface="+mn-cs"/>
        <a:sym typeface="Times New Roman"/>
      </a:defRPr>
    </a:lvl2pPr>
    <a:lvl3pPr indent="457200" defTabSz="449262" latinLnBrk="0">
      <a:spcBef>
        <a:spcPts val="400"/>
      </a:spcBef>
      <a:defRPr sz="1200">
        <a:latin typeface="+mn-lt"/>
        <a:ea typeface="+mn-ea"/>
        <a:cs typeface="+mn-cs"/>
        <a:sym typeface="Times New Roman"/>
      </a:defRPr>
    </a:lvl3pPr>
    <a:lvl4pPr indent="685800" defTabSz="449262" latinLnBrk="0">
      <a:spcBef>
        <a:spcPts val="400"/>
      </a:spcBef>
      <a:defRPr sz="1200">
        <a:latin typeface="+mn-lt"/>
        <a:ea typeface="+mn-ea"/>
        <a:cs typeface="+mn-cs"/>
        <a:sym typeface="Times New Roman"/>
      </a:defRPr>
    </a:lvl4pPr>
    <a:lvl5pPr indent="914400" defTabSz="449262" latinLnBrk="0">
      <a:spcBef>
        <a:spcPts val="400"/>
      </a:spcBef>
      <a:defRPr sz="1200">
        <a:latin typeface="+mn-lt"/>
        <a:ea typeface="+mn-ea"/>
        <a:cs typeface="+mn-cs"/>
        <a:sym typeface="Times New Roman"/>
      </a:defRPr>
    </a:lvl5pPr>
    <a:lvl6pPr indent="1143000" defTabSz="449262" latinLnBrk="0">
      <a:spcBef>
        <a:spcPts val="400"/>
      </a:spcBef>
      <a:defRPr sz="1200">
        <a:latin typeface="+mn-lt"/>
        <a:ea typeface="+mn-ea"/>
        <a:cs typeface="+mn-cs"/>
        <a:sym typeface="Times New Roman"/>
      </a:defRPr>
    </a:lvl6pPr>
    <a:lvl7pPr indent="1371600" defTabSz="449262" latinLnBrk="0">
      <a:spcBef>
        <a:spcPts val="400"/>
      </a:spcBef>
      <a:defRPr sz="1200">
        <a:latin typeface="+mn-lt"/>
        <a:ea typeface="+mn-ea"/>
        <a:cs typeface="+mn-cs"/>
        <a:sym typeface="Times New Roman"/>
      </a:defRPr>
    </a:lvl7pPr>
    <a:lvl8pPr indent="1600200" defTabSz="449262" latinLnBrk="0">
      <a:spcBef>
        <a:spcPts val="400"/>
      </a:spcBef>
      <a:defRPr sz="1200">
        <a:latin typeface="+mn-lt"/>
        <a:ea typeface="+mn-ea"/>
        <a:cs typeface="+mn-cs"/>
        <a:sym typeface="Times New Roman"/>
      </a:defRPr>
    </a:lvl8pPr>
    <a:lvl9pPr indent="1828800" defTabSz="449262" latinLnBrk="0">
      <a:spcBef>
        <a:spcPts val="400"/>
      </a:spcBef>
      <a:defRPr sz="1200">
        <a:latin typeface="+mn-lt"/>
        <a:ea typeface="+mn-ea"/>
        <a:cs typeface="+mn-cs"/>
        <a:sym typeface="Times New Roman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e du titr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Texte du titre</a:t>
            </a:r>
          </a:p>
        </p:txBody>
      </p:sp>
      <p:sp>
        <p:nvSpPr>
          <p:cNvPr id="15" name="Texte niveau 1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16" name="Numéro de diapositive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.png" descr="image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44462" y="82550"/>
            <a:ext cx="3100389" cy="650875"/>
          </a:xfrm>
          <a:prstGeom prst="rect">
            <a:avLst/>
          </a:prstGeom>
          <a:ln w="12700">
            <a:miter lim="400000"/>
          </a:ln>
        </p:spPr>
      </p:pic>
      <p:sp>
        <p:nvSpPr>
          <p:cNvPr id="3" name="Figure"/>
          <p:cNvSpPr/>
          <p:nvPr/>
        </p:nvSpPr>
        <p:spPr>
          <a:xfrm>
            <a:off x="-1" y="786606"/>
            <a:ext cx="10080626" cy="127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" y="0"/>
                </a:moveTo>
                <a:cubicBezTo>
                  <a:pt x="1" y="0"/>
                  <a:pt x="0" y="4835"/>
                  <a:pt x="0" y="10800"/>
                </a:cubicBezTo>
                <a:cubicBezTo>
                  <a:pt x="0" y="16765"/>
                  <a:pt x="1" y="21600"/>
                  <a:pt x="2" y="21600"/>
                </a:cubicBezTo>
                <a:lnTo>
                  <a:pt x="21598" y="21600"/>
                </a:lnTo>
                <a:cubicBezTo>
                  <a:pt x="21599" y="21600"/>
                  <a:pt x="21600" y="16765"/>
                  <a:pt x="21600" y="10800"/>
                </a:cubicBezTo>
                <a:cubicBezTo>
                  <a:pt x="21600" y="4835"/>
                  <a:pt x="21599" y="0"/>
                  <a:pt x="21598" y="0"/>
                </a:cubicBezTo>
                <a:close/>
              </a:path>
            </a:pathLst>
          </a:custGeom>
          <a:solidFill>
            <a:srgbClr val="99CCFF"/>
          </a:solidFill>
          <a:ln w="12600">
            <a:solidFill>
              <a:srgbClr val="808080"/>
            </a:solidFill>
          </a:ln>
        </p:spPr>
        <p:txBody>
          <a:bodyPr lIns="45718" tIns="45718" rIns="45718" bIns="45718" anchor="ctr"/>
          <a:lstStyle/>
          <a:p>
            <a:pPr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pic>
        <p:nvPicPr>
          <p:cNvPr id="4" name="image.jpeg" descr="image.jpe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9490075" y="6948486"/>
            <a:ext cx="554038" cy="554039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exte du titre"/>
          <p:cNvSpPr txBox="1">
            <a:spLocks noGrp="1"/>
          </p:cNvSpPr>
          <p:nvPr>
            <p:ph type="title"/>
          </p:nvPr>
        </p:nvSpPr>
        <p:spPr>
          <a:xfrm>
            <a:off x="503237" y="1152525"/>
            <a:ext cx="9069389" cy="5540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/>
          <a:p>
            <a:r>
              <a:t>Texte du titre</a:t>
            </a:r>
          </a:p>
        </p:txBody>
      </p:sp>
      <p:sp>
        <p:nvSpPr>
          <p:cNvPr id="6" name="Texte niveau 1…"/>
          <p:cNvSpPr txBox="1">
            <a:spLocks noGrp="1"/>
          </p:cNvSpPr>
          <p:nvPr>
            <p:ph type="body" idx="1"/>
          </p:nvPr>
        </p:nvSpPr>
        <p:spPr>
          <a:xfrm>
            <a:off x="503237" y="2232025"/>
            <a:ext cx="9069389" cy="46688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/>
          <a:p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7" name="Numéro de diapositive"/>
          <p:cNvSpPr txBox="1">
            <a:spLocks noGrp="1"/>
          </p:cNvSpPr>
          <p:nvPr>
            <p:ph type="sldNum" sz="quarter" idx="2"/>
          </p:nvPr>
        </p:nvSpPr>
        <p:spPr>
          <a:xfrm>
            <a:off x="6943968" y="6871630"/>
            <a:ext cx="273654" cy="264254"/>
          </a:xfrm>
          <a:prstGeom prst="rect">
            <a:avLst/>
          </a:prstGeom>
          <a:ln w="12700">
            <a:miter lim="400000"/>
          </a:ln>
        </p:spPr>
        <p:txBody>
          <a:bodyPr wrap="none" lIns="45718" tIns="45718" rIns="45718" bIns="45718" anchor="ctr">
            <a:spAutoFit/>
          </a:bodyPr>
          <a:lstStyle>
            <a:lvl1pPr algn="r">
              <a:defRPr sz="1200"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t>‹N°›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ransition spd="med"/>
  <p:txStyles>
    <p:titleStyle>
      <a:lvl1pPr marL="0" marR="0" indent="0" algn="ctr" defTabSz="449262" rtl="0" latinLnBrk="0">
        <a:lnSpc>
          <a:spcPct val="93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600" b="1" i="0" u="none" strike="noStrike" cap="none" spc="0" baseline="0">
          <a:ln>
            <a:noFill/>
          </a:ln>
          <a:solidFill>
            <a:srgbClr val="660066"/>
          </a:solidFill>
          <a:uFillTx/>
          <a:latin typeface="Arial"/>
          <a:ea typeface="Arial"/>
          <a:cs typeface="Arial"/>
          <a:sym typeface="Arial"/>
        </a:defRPr>
      </a:lvl1pPr>
      <a:lvl2pPr marL="0" marR="0" indent="0" algn="ctr" defTabSz="449262" rtl="0" latinLnBrk="0">
        <a:lnSpc>
          <a:spcPct val="93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600" b="1" i="0" u="none" strike="noStrike" cap="none" spc="0" baseline="0">
          <a:ln>
            <a:noFill/>
          </a:ln>
          <a:solidFill>
            <a:srgbClr val="660066"/>
          </a:solidFill>
          <a:uFillTx/>
          <a:latin typeface="Arial"/>
          <a:ea typeface="Arial"/>
          <a:cs typeface="Arial"/>
          <a:sym typeface="Arial"/>
        </a:defRPr>
      </a:lvl2pPr>
      <a:lvl3pPr marL="0" marR="0" indent="0" algn="ctr" defTabSz="449262" rtl="0" latinLnBrk="0">
        <a:lnSpc>
          <a:spcPct val="93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600" b="1" i="0" u="none" strike="noStrike" cap="none" spc="0" baseline="0">
          <a:ln>
            <a:noFill/>
          </a:ln>
          <a:solidFill>
            <a:srgbClr val="660066"/>
          </a:solidFill>
          <a:uFillTx/>
          <a:latin typeface="Arial"/>
          <a:ea typeface="Arial"/>
          <a:cs typeface="Arial"/>
          <a:sym typeface="Arial"/>
        </a:defRPr>
      </a:lvl3pPr>
      <a:lvl4pPr marL="0" marR="0" indent="0" algn="ctr" defTabSz="449262" rtl="0" latinLnBrk="0">
        <a:lnSpc>
          <a:spcPct val="93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600" b="1" i="0" u="none" strike="noStrike" cap="none" spc="0" baseline="0">
          <a:ln>
            <a:noFill/>
          </a:ln>
          <a:solidFill>
            <a:srgbClr val="660066"/>
          </a:solidFill>
          <a:uFillTx/>
          <a:latin typeface="Arial"/>
          <a:ea typeface="Arial"/>
          <a:cs typeface="Arial"/>
          <a:sym typeface="Arial"/>
        </a:defRPr>
      </a:lvl4pPr>
      <a:lvl5pPr marL="0" marR="0" indent="0" algn="ctr" defTabSz="449262" rtl="0" latinLnBrk="0">
        <a:lnSpc>
          <a:spcPct val="93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600" b="1" i="0" u="none" strike="noStrike" cap="none" spc="0" baseline="0">
          <a:ln>
            <a:noFill/>
          </a:ln>
          <a:solidFill>
            <a:srgbClr val="660066"/>
          </a:solidFill>
          <a:uFillTx/>
          <a:latin typeface="Arial"/>
          <a:ea typeface="Arial"/>
          <a:cs typeface="Arial"/>
          <a:sym typeface="Arial"/>
        </a:defRPr>
      </a:lvl5pPr>
      <a:lvl6pPr marL="0" marR="0" indent="0" algn="ctr" defTabSz="449262" rtl="0" latinLnBrk="0">
        <a:lnSpc>
          <a:spcPct val="93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600" b="1" i="0" u="none" strike="noStrike" cap="none" spc="0" baseline="0">
          <a:ln>
            <a:noFill/>
          </a:ln>
          <a:solidFill>
            <a:srgbClr val="660066"/>
          </a:solidFill>
          <a:uFillTx/>
          <a:latin typeface="Arial"/>
          <a:ea typeface="Arial"/>
          <a:cs typeface="Arial"/>
          <a:sym typeface="Arial"/>
        </a:defRPr>
      </a:lvl6pPr>
      <a:lvl7pPr marL="0" marR="0" indent="0" algn="ctr" defTabSz="449262" rtl="0" latinLnBrk="0">
        <a:lnSpc>
          <a:spcPct val="93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600" b="1" i="0" u="none" strike="noStrike" cap="none" spc="0" baseline="0">
          <a:ln>
            <a:noFill/>
          </a:ln>
          <a:solidFill>
            <a:srgbClr val="660066"/>
          </a:solidFill>
          <a:uFillTx/>
          <a:latin typeface="Arial"/>
          <a:ea typeface="Arial"/>
          <a:cs typeface="Arial"/>
          <a:sym typeface="Arial"/>
        </a:defRPr>
      </a:lvl7pPr>
      <a:lvl8pPr marL="0" marR="0" indent="0" algn="ctr" defTabSz="449262" rtl="0" latinLnBrk="0">
        <a:lnSpc>
          <a:spcPct val="93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600" b="1" i="0" u="none" strike="noStrike" cap="none" spc="0" baseline="0">
          <a:ln>
            <a:noFill/>
          </a:ln>
          <a:solidFill>
            <a:srgbClr val="660066"/>
          </a:solidFill>
          <a:uFillTx/>
          <a:latin typeface="Arial"/>
          <a:ea typeface="Arial"/>
          <a:cs typeface="Arial"/>
          <a:sym typeface="Arial"/>
        </a:defRPr>
      </a:lvl8pPr>
      <a:lvl9pPr marL="0" marR="0" indent="0" algn="ctr" defTabSz="449262" rtl="0" latinLnBrk="0">
        <a:lnSpc>
          <a:spcPct val="93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600" b="1" i="0" u="none" strike="noStrike" cap="none" spc="0" baseline="0">
          <a:ln>
            <a:noFill/>
          </a:ln>
          <a:solidFill>
            <a:srgbClr val="660066"/>
          </a:solidFill>
          <a:uFillTx/>
          <a:latin typeface="Arial"/>
          <a:ea typeface="Arial"/>
          <a:cs typeface="Arial"/>
          <a:sym typeface="Arial"/>
        </a:defRPr>
      </a:lvl9pPr>
    </p:titleStyle>
    <p:bodyStyle>
      <a:lvl1pPr marL="342900" marR="0" indent="-342900" algn="l" defTabSz="449262" rtl="0" latinLnBrk="0">
        <a:lnSpc>
          <a:spcPct val="93000"/>
        </a:lnSpc>
        <a:spcBef>
          <a:spcPts val="200"/>
        </a:spcBef>
        <a:spcAft>
          <a:spcPts val="0"/>
        </a:spcAft>
        <a:buClrTx/>
        <a:buSzTx/>
        <a:buFontTx/>
        <a:buNone/>
        <a:tabLst/>
        <a:defRPr sz="2800" b="0" i="0" u="none" strike="noStrike" cap="none" spc="0" baseline="0">
          <a:ln>
            <a:noFill/>
          </a:ln>
          <a:solidFill>
            <a:srgbClr val="660066"/>
          </a:solidFill>
          <a:uFillTx/>
          <a:latin typeface="Arial"/>
          <a:ea typeface="Arial"/>
          <a:cs typeface="Arial"/>
          <a:sym typeface="Arial"/>
        </a:defRPr>
      </a:lvl1pPr>
      <a:lvl2pPr marL="342900" marR="0" indent="0" algn="l" defTabSz="449262" rtl="0" latinLnBrk="0">
        <a:lnSpc>
          <a:spcPct val="93000"/>
        </a:lnSpc>
        <a:spcBef>
          <a:spcPts val="200"/>
        </a:spcBef>
        <a:spcAft>
          <a:spcPts val="0"/>
        </a:spcAft>
        <a:buClrTx/>
        <a:buSzTx/>
        <a:buFontTx/>
        <a:buNone/>
        <a:tabLst/>
        <a:defRPr sz="2800" b="0" i="0" u="none" strike="noStrike" cap="none" spc="0" baseline="0">
          <a:ln>
            <a:noFill/>
          </a:ln>
          <a:solidFill>
            <a:srgbClr val="660066"/>
          </a:solidFill>
          <a:uFillTx/>
          <a:latin typeface="Arial"/>
          <a:ea typeface="Arial"/>
          <a:cs typeface="Arial"/>
          <a:sym typeface="Arial"/>
        </a:defRPr>
      </a:lvl2pPr>
      <a:lvl3pPr marL="342900" marR="0" indent="0" algn="l" defTabSz="449262" rtl="0" latinLnBrk="0">
        <a:lnSpc>
          <a:spcPct val="93000"/>
        </a:lnSpc>
        <a:spcBef>
          <a:spcPts val="200"/>
        </a:spcBef>
        <a:spcAft>
          <a:spcPts val="0"/>
        </a:spcAft>
        <a:buClrTx/>
        <a:buSzTx/>
        <a:buFontTx/>
        <a:buNone/>
        <a:tabLst/>
        <a:defRPr sz="2800" b="0" i="0" u="none" strike="noStrike" cap="none" spc="0" baseline="0">
          <a:ln>
            <a:noFill/>
          </a:ln>
          <a:solidFill>
            <a:srgbClr val="660066"/>
          </a:solidFill>
          <a:uFillTx/>
          <a:latin typeface="Arial"/>
          <a:ea typeface="Arial"/>
          <a:cs typeface="Arial"/>
          <a:sym typeface="Arial"/>
        </a:defRPr>
      </a:lvl3pPr>
      <a:lvl4pPr marL="342900" marR="0" indent="0" algn="l" defTabSz="449262" rtl="0" latinLnBrk="0">
        <a:lnSpc>
          <a:spcPct val="93000"/>
        </a:lnSpc>
        <a:spcBef>
          <a:spcPts val="200"/>
        </a:spcBef>
        <a:spcAft>
          <a:spcPts val="0"/>
        </a:spcAft>
        <a:buClrTx/>
        <a:buSzTx/>
        <a:buFontTx/>
        <a:buNone/>
        <a:tabLst/>
        <a:defRPr sz="2800" b="0" i="0" u="none" strike="noStrike" cap="none" spc="0" baseline="0">
          <a:ln>
            <a:noFill/>
          </a:ln>
          <a:solidFill>
            <a:srgbClr val="660066"/>
          </a:solidFill>
          <a:uFillTx/>
          <a:latin typeface="Arial"/>
          <a:ea typeface="Arial"/>
          <a:cs typeface="Arial"/>
          <a:sym typeface="Arial"/>
        </a:defRPr>
      </a:lvl4pPr>
      <a:lvl5pPr marL="342900" marR="0" indent="0" algn="l" defTabSz="449262" rtl="0" latinLnBrk="0">
        <a:lnSpc>
          <a:spcPct val="93000"/>
        </a:lnSpc>
        <a:spcBef>
          <a:spcPts val="200"/>
        </a:spcBef>
        <a:spcAft>
          <a:spcPts val="0"/>
        </a:spcAft>
        <a:buClrTx/>
        <a:buSzTx/>
        <a:buFontTx/>
        <a:buNone/>
        <a:tabLst/>
        <a:defRPr sz="2800" b="0" i="0" u="none" strike="noStrike" cap="none" spc="0" baseline="0">
          <a:ln>
            <a:noFill/>
          </a:ln>
          <a:solidFill>
            <a:srgbClr val="660066"/>
          </a:solidFill>
          <a:uFillTx/>
          <a:latin typeface="Arial"/>
          <a:ea typeface="Arial"/>
          <a:cs typeface="Arial"/>
          <a:sym typeface="Arial"/>
        </a:defRPr>
      </a:lvl5pPr>
      <a:lvl6pPr marL="342900" marR="0" indent="0" algn="l" defTabSz="449262" rtl="0" latinLnBrk="0">
        <a:lnSpc>
          <a:spcPct val="93000"/>
        </a:lnSpc>
        <a:spcBef>
          <a:spcPts val="200"/>
        </a:spcBef>
        <a:spcAft>
          <a:spcPts val="0"/>
        </a:spcAft>
        <a:buClrTx/>
        <a:buSzTx/>
        <a:buFontTx/>
        <a:buNone/>
        <a:tabLst/>
        <a:defRPr sz="2800" b="0" i="0" u="none" strike="noStrike" cap="none" spc="0" baseline="0">
          <a:ln>
            <a:noFill/>
          </a:ln>
          <a:solidFill>
            <a:srgbClr val="660066"/>
          </a:solidFill>
          <a:uFillTx/>
          <a:latin typeface="Arial"/>
          <a:ea typeface="Arial"/>
          <a:cs typeface="Arial"/>
          <a:sym typeface="Arial"/>
        </a:defRPr>
      </a:lvl6pPr>
      <a:lvl7pPr marL="342900" marR="0" indent="0" algn="l" defTabSz="449262" rtl="0" latinLnBrk="0">
        <a:lnSpc>
          <a:spcPct val="93000"/>
        </a:lnSpc>
        <a:spcBef>
          <a:spcPts val="200"/>
        </a:spcBef>
        <a:spcAft>
          <a:spcPts val="0"/>
        </a:spcAft>
        <a:buClrTx/>
        <a:buSzTx/>
        <a:buFontTx/>
        <a:buNone/>
        <a:tabLst/>
        <a:defRPr sz="2800" b="0" i="0" u="none" strike="noStrike" cap="none" spc="0" baseline="0">
          <a:ln>
            <a:noFill/>
          </a:ln>
          <a:solidFill>
            <a:srgbClr val="660066"/>
          </a:solidFill>
          <a:uFillTx/>
          <a:latin typeface="Arial"/>
          <a:ea typeface="Arial"/>
          <a:cs typeface="Arial"/>
          <a:sym typeface="Arial"/>
        </a:defRPr>
      </a:lvl7pPr>
      <a:lvl8pPr marL="342900" marR="0" indent="0" algn="l" defTabSz="449262" rtl="0" latinLnBrk="0">
        <a:lnSpc>
          <a:spcPct val="93000"/>
        </a:lnSpc>
        <a:spcBef>
          <a:spcPts val="200"/>
        </a:spcBef>
        <a:spcAft>
          <a:spcPts val="0"/>
        </a:spcAft>
        <a:buClrTx/>
        <a:buSzTx/>
        <a:buFontTx/>
        <a:buNone/>
        <a:tabLst/>
        <a:defRPr sz="2800" b="0" i="0" u="none" strike="noStrike" cap="none" spc="0" baseline="0">
          <a:ln>
            <a:noFill/>
          </a:ln>
          <a:solidFill>
            <a:srgbClr val="660066"/>
          </a:solidFill>
          <a:uFillTx/>
          <a:latin typeface="Arial"/>
          <a:ea typeface="Arial"/>
          <a:cs typeface="Arial"/>
          <a:sym typeface="Arial"/>
        </a:defRPr>
      </a:lvl8pPr>
      <a:lvl9pPr marL="342900" marR="0" indent="0" algn="l" defTabSz="449262" rtl="0" latinLnBrk="0">
        <a:lnSpc>
          <a:spcPct val="93000"/>
        </a:lnSpc>
        <a:spcBef>
          <a:spcPts val="200"/>
        </a:spcBef>
        <a:spcAft>
          <a:spcPts val="0"/>
        </a:spcAft>
        <a:buClrTx/>
        <a:buSzTx/>
        <a:buFontTx/>
        <a:buNone/>
        <a:tabLst/>
        <a:defRPr sz="2800" b="0" i="0" u="none" strike="noStrike" cap="none" spc="0" baseline="0">
          <a:ln>
            <a:noFill/>
          </a:ln>
          <a:solidFill>
            <a:srgbClr val="660066"/>
          </a:solidFill>
          <a:uFillTx/>
          <a:latin typeface="Arial"/>
          <a:ea typeface="Arial"/>
          <a:cs typeface="Arial"/>
          <a:sym typeface="Arial"/>
        </a:defRPr>
      </a:lvl9pPr>
    </p:bodyStyle>
    <p:otherStyle>
      <a:lvl1pPr marL="0" marR="0" indent="0" algn="r" defTabSz="449262" rtl="0" latinLnBrk="0">
        <a:lnSpc>
          <a:spcPct val="93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1pPr>
      <a:lvl2pPr marL="0" marR="0" indent="0" algn="r" defTabSz="449262" rtl="0" latinLnBrk="0">
        <a:lnSpc>
          <a:spcPct val="93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2pPr>
      <a:lvl3pPr marL="0" marR="0" indent="0" algn="r" defTabSz="449262" rtl="0" latinLnBrk="0">
        <a:lnSpc>
          <a:spcPct val="93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3pPr>
      <a:lvl4pPr marL="0" marR="0" indent="0" algn="r" defTabSz="449262" rtl="0" latinLnBrk="0">
        <a:lnSpc>
          <a:spcPct val="93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4pPr>
      <a:lvl5pPr marL="0" marR="0" indent="0" algn="r" defTabSz="449262" rtl="0" latinLnBrk="0">
        <a:lnSpc>
          <a:spcPct val="93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5pPr>
      <a:lvl6pPr marL="0" marR="0" indent="0" algn="r" defTabSz="449262" rtl="0" latinLnBrk="0">
        <a:lnSpc>
          <a:spcPct val="93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6pPr>
      <a:lvl7pPr marL="0" marR="0" indent="0" algn="r" defTabSz="449262" rtl="0" latinLnBrk="0">
        <a:lnSpc>
          <a:spcPct val="93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7pPr>
      <a:lvl8pPr marL="0" marR="0" indent="0" algn="r" defTabSz="449262" rtl="0" latinLnBrk="0">
        <a:lnSpc>
          <a:spcPct val="93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8pPr>
      <a:lvl9pPr marL="0" marR="0" indent="0" algn="r" defTabSz="449262" rtl="0" latinLnBrk="0">
        <a:lnSpc>
          <a:spcPct val="93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cna-alimentation.fr/" TargetMode="Externa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agores.asso.fr/" TargetMode="Externa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1/18"/>
          <p:cNvSpPr txBox="1"/>
          <p:nvPr/>
        </p:nvSpPr>
        <p:spPr>
          <a:xfrm>
            <a:off x="6294437" y="7235825"/>
            <a:ext cx="3194052" cy="127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r">
              <a:tabLst>
                <a:tab pos="723900" algn="l"/>
                <a:tab pos="1447800" algn="l"/>
                <a:tab pos="2171700" algn="l"/>
                <a:tab pos="2895600" algn="l"/>
              </a:tabLst>
              <a:defRPr sz="800">
                <a:solidFill>
                  <a:srgbClr val="808080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t>1/18</a:t>
            </a:r>
          </a:p>
        </p:txBody>
      </p:sp>
      <p:sp>
        <p:nvSpPr>
          <p:cNvPr id="33" name="Réunion régionale Ville, date"/>
          <p:cNvSpPr txBox="1">
            <a:spLocks noGrp="1"/>
          </p:cNvSpPr>
          <p:nvPr>
            <p:ph type="ctrTitle"/>
          </p:nvPr>
        </p:nvSpPr>
        <p:spPr>
          <a:xfrm>
            <a:off x="503236" y="881062"/>
            <a:ext cx="9193919" cy="1478316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fr-FR" dirty="0"/>
              <a:t>Webinaire </a:t>
            </a:r>
            <a:r>
              <a:rPr lang="fr-FR" dirty="0" smtClean="0"/>
              <a:t>de l’Agence régionale Biodiversité environnement. ARBE </a:t>
            </a:r>
            <a:r>
              <a:rPr lang="fr-FR" dirty="0"/>
              <a:t>Région PACA. 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Mercredi 11 mai 2022</a:t>
            </a:r>
            <a:endParaRPr dirty="0"/>
          </a:p>
        </p:txBody>
      </p:sp>
      <p:sp>
        <p:nvSpPr>
          <p:cNvPr id="17" name="Rectangle 4">
            <a:extLst>
              <a:ext uri="{FF2B5EF4-FFF2-40B4-BE49-F238E27FC236}">
                <a16:creationId xmlns:a16="http://schemas.microsoft.com/office/drawing/2014/main" xmlns="" id="{ADB46A11-02BF-4FA4-8393-E9015827E3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27722" y="2758435"/>
            <a:ext cx="13428133" cy="976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sp>
        <p:nvSpPr>
          <p:cNvPr id="19" name="Rectangle 5">
            <a:extLst>
              <a:ext uri="{FF2B5EF4-FFF2-40B4-BE49-F238E27FC236}">
                <a16:creationId xmlns:a16="http://schemas.microsoft.com/office/drawing/2014/main" xmlns="" id="{351652DA-9FB5-4C46-B97F-99BDBBFEC2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0936" y="5242392"/>
            <a:ext cx="13428133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olexRegular"/>
                <a:ea typeface="Calibri" panose="020F0502020204030204" pitchFamily="34" charset="0"/>
                <a:cs typeface="Calibri" panose="020F0502020204030204" pitchFamily="34" charset="0"/>
              </a:rPr>
              <a:t>Maxime CORDIER,</a:t>
            </a:r>
            <a:r>
              <a:rPr kumimoji="0" lang="fr-FR" altLang="fr-FR" sz="2000" b="1" i="1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SolexRegular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kumimoji="0" lang="fr-FR" altLang="fr-FR" sz="2000" b="0" i="1" u="none" strike="noStrike" cap="none" normalizeH="0" dirty="0" smtClean="0">
                <a:ln>
                  <a:noFill/>
                </a:ln>
                <a:solidFill>
                  <a:srgbClr val="00B050"/>
                </a:solidFill>
                <a:effectLst/>
                <a:latin typeface="SolexRegular"/>
                <a:ea typeface="Calibri" panose="020F0502020204030204" pitchFamily="34" charset="0"/>
                <a:cs typeface="Calibri" panose="020F0502020204030204" pitchFamily="34" charset="0"/>
              </a:rPr>
              <a:t>Administrateur Ile de France AGORES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fr-FR" altLang="fr-FR" sz="2000" i="1" dirty="0" smtClean="0">
                <a:solidFill>
                  <a:srgbClr val="00B050"/>
                </a:solidFill>
                <a:latin typeface="SolexRegular"/>
                <a:ea typeface="Calibri" panose="020F0502020204030204" pitchFamily="34" charset="0"/>
                <a:cs typeface="Calibri" panose="020F0502020204030204" pitchFamily="34" charset="0"/>
              </a:rPr>
              <a:t>Directeur de la restauration de Fontenay sous Bois (94)</a:t>
            </a:r>
            <a:endParaRPr kumimoji="0" lang="fr-FR" altLang="fr-FR" sz="2000" b="0" i="1" u="none" strike="noStrike" cap="none" normalizeH="0" dirty="0" smtClean="0">
              <a:ln>
                <a:noFill/>
              </a:ln>
              <a:solidFill>
                <a:srgbClr val="00B050"/>
              </a:solidFill>
              <a:effectLst/>
              <a:latin typeface="SolexRegular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fr-FR" altLang="fr-FR" sz="2000" i="1" baseline="0" dirty="0" smtClean="0">
                <a:solidFill>
                  <a:srgbClr val="00B050"/>
                </a:solidFill>
                <a:latin typeface="SolexRegular"/>
                <a:cs typeface="Calibri" panose="020F0502020204030204" pitchFamily="34" charset="0"/>
              </a:rPr>
              <a:t>Membre représentant AGORES au CNRC</a:t>
            </a:r>
            <a:r>
              <a:rPr lang="fr-FR" altLang="fr-FR" sz="2000" i="1" dirty="0" smtClean="0">
                <a:solidFill>
                  <a:srgbClr val="00B050"/>
                </a:solidFill>
                <a:latin typeface="SolexRegular"/>
                <a:cs typeface="Calibri" panose="020F0502020204030204" pitchFamily="34" charset="0"/>
              </a:rPr>
              <a:t> et</a:t>
            </a:r>
            <a:r>
              <a:rPr lang="fr-FR" altLang="fr-FR" sz="2000" i="1" baseline="0" dirty="0" smtClean="0">
                <a:solidFill>
                  <a:srgbClr val="00B050"/>
                </a:solidFill>
                <a:latin typeface="SolexRegular"/>
                <a:cs typeface="Calibri" panose="020F0502020204030204" pitchFamily="34" charset="0"/>
              </a:rPr>
              <a:t> au CNA</a:t>
            </a:r>
            <a:endParaRPr kumimoji="0" lang="fr-FR" altLang="fr-FR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24215" y="2921497"/>
            <a:ext cx="8985252" cy="1408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4600" b="1" dirty="0"/>
              <a:t>SORTIE DES </a:t>
            </a:r>
            <a:r>
              <a:rPr lang="fr-FR" sz="4600" b="1" dirty="0" smtClean="0"/>
              <a:t>PLASTIQUES EN RESTAURATION COLLECTIVE</a:t>
            </a:r>
            <a:endParaRPr lang="fr-FR" sz="4600" b="1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3/18"/>
          <p:cNvSpPr txBox="1"/>
          <p:nvPr/>
        </p:nvSpPr>
        <p:spPr>
          <a:xfrm>
            <a:off x="6294437" y="7235825"/>
            <a:ext cx="3194052" cy="127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r">
              <a:tabLst>
                <a:tab pos="723900" algn="l"/>
                <a:tab pos="1447800" algn="l"/>
                <a:tab pos="2171700" algn="l"/>
                <a:tab pos="2895600" algn="l"/>
              </a:tabLst>
              <a:defRPr sz="800">
                <a:solidFill>
                  <a:srgbClr val="808080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t>3/18</a:t>
            </a:r>
          </a:p>
        </p:txBody>
      </p:sp>
      <p:sp>
        <p:nvSpPr>
          <p:cNvPr id="51" name="Missions…"/>
          <p:cNvSpPr txBox="1">
            <a:spLocks noGrp="1"/>
          </p:cNvSpPr>
          <p:nvPr>
            <p:ph type="subTitle" idx="1"/>
          </p:nvPr>
        </p:nvSpPr>
        <p:spPr>
          <a:xfrm>
            <a:off x="144462" y="1465110"/>
            <a:ext cx="9429751" cy="4790212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fr-FR" sz="4500" dirty="0"/>
              <a:t>Environnement réglementaire et institutionnel</a:t>
            </a:r>
          </a:p>
          <a:p>
            <a:pPr marL="457200" indent="-457200">
              <a:buFont typeface="+mj-lt"/>
              <a:buAutoNum type="arabicPeriod"/>
            </a:pPr>
            <a:r>
              <a:rPr lang="fr-FR" sz="4500" dirty="0"/>
              <a:t>Glissement sur le terrain de </a:t>
            </a:r>
            <a:r>
              <a:rPr lang="fr-FR" sz="4500" dirty="0" smtClean="0"/>
              <a:t>l’exégèse des textes juridiques</a:t>
            </a:r>
            <a:endParaRPr lang="fr-FR" sz="4500" dirty="0"/>
          </a:p>
          <a:p>
            <a:pPr marL="457200" indent="-457200">
              <a:buFont typeface="+mj-lt"/>
              <a:buAutoNum type="arabicPeriod"/>
            </a:pPr>
            <a:r>
              <a:rPr lang="fr-FR" sz="4500" dirty="0"/>
              <a:t>Travaux d’AGORES</a:t>
            </a:r>
          </a:p>
          <a:p>
            <a:pPr marL="457200" indent="-457200">
              <a:buFont typeface="+mj-lt"/>
              <a:buAutoNum type="arabicPeriod"/>
            </a:pPr>
            <a:r>
              <a:rPr lang="fr-FR" sz="4500" dirty="0" smtClean="0"/>
              <a:t>Et maintenant on fait quoi? </a:t>
            </a:r>
          </a:p>
          <a:p>
            <a:pPr marL="0" lvl="2"/>
            <a:r>
              <a:rPr lang="fr-FR" sz="3800" dirty="0"/>
              <a:t>	</a:t>
            </a:r>
            <a:r>
              <a:rPr lang="fr-FR" sz="3800" dirty="0" smtClean="0"/>
              <a:t>Exemple </a:t>
            </a:r>
            <a:r>
              <a:rPr lang="fr-FR" sz="3800" dirty="0"/>
              <a:t>de </a:t>
            </a:r>
            <a:r>
              <a:rPr lang="fr-FR" sz="3800" dirty="0" err="1" smtClean="0"/>
              <a:t>process</a:t>
            </a:r>
            <a:r>
              <a:rPr lang="fr-FR" sz="3800" dirty="0" smtClean="0"/>
              <a:t> en place et de 	transitions </a:t>
            </a:r>
            <a:r>
              <a:rPr lang="fr-FR" sz="3800" dirty="0"/>
              <a:t>inspirantes</a:t>
            </a:r>
          </a:p>
          <a:p>
            <a:pPr marL="863600" lvl="1" indent="-323850">
              <a:buClr>
                <a:srgbClr val="000000"/>
              </a:buClr>
              <a:buSzPct val="75000"/>
              <a:buFont typeface="Symbol"/>
              <a:buChar char="-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 sz="2600" b="1">
                <a:solidFill>
                  <a:srgbClr val="CC0066"/>
                </a:solidFill>
              </a:defRPr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355177511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2/18"/>
          <p:cNvSpPr txBox="1"/>
          <p:nvPr/>
        </p:nvSpPr>
        <p:spPr>
          <a:xfrm>
            <a:off x="6294437" y="7235825"/>
            <a:ext cx="3194052" cy="127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r">
              <a:tabLst>
                <a:tab pos="723900" algn="l"/>
                <a:tab pos="1447800" algn="l"/>
                <a:tab pos="2171700" algn="l"/>
                <a:tab pos="2895600" algn="l"/>
              </a:tabLst>
              <a:defRPr sz="800">
                <a:solidFill>
                  <a:srgbClr val="808080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t>2/18</a:t>
            </a:r>
          </a:p>
        </p:txBody>
      </p:sp>
      <p:sp>
        <p:nvSpPr>
          <p:cNvPr id="46" name="Mot de bienvenue de ……"/>
          <p:cNvSpPr txBox="1">
            <a:spLocks noGrp="1"/>
          </p:cNvSpPr>
          <p:nvPr>
            <p:ph type="subTitle" idx="1"/>
          </p:nvPr>
        </p:nvSpPr>
        <p:spPr>
          <a:xfrm>
            <a:off x="409545" y="1706563"/>
            <a:ext cx="9078944" cy="5477521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fr-FR" u="sng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Egalim</a:t>
            </a:r>
            <a:r>
              <a:rPr lang="fr-FR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/ Art </a:t>
            </a:r>
            <a:r>
              <a:rPr lang="fr-FR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28:</a:t>
            </a:r>
            <a:endParaRPr lang="fr-FR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/>
            <a:r>
              <a:rPr lang="fr-FR" sz="1700" dirty="0"/>
              <a:t>Champ d’application : les restaurants collectifs scolaires et universitaires et les crèches. Au plus tard le 1er janvier 2025, </a:t>
            </a:r>
            <a:r>
              <a:rPr lang="fr-FR" sz="1700" b="1" dirty="0">
                <a:solidFill>
                  <a:srgbClr val="FF0000"/>
                </a:solidFill>
              </a:rPr>
              <a:t>l’utilisation de contenants alimentaires de cuisson, de réchauffe ou de service en matière plastique est interdite </a:t>
            </a:r>
            <a:r>
              <a:rPr lang="fr-FR" sz="1700" dirty="0"/>
              <a:t>dans les services de restauration collective d’établissements scolaires et universitaires, ainsi que des établissements d’accueil des enfants de moins de 6 ans. Dans les collectivités territoriales de moins de 2 000 habitants, cette mesure est applicable au plus tard le 1er janvier 2028.Références juridiques : article 28 de la loi </a:t>
            </a:r>
            <a:r>
              <a:rPr lang="fr-FR" sz="1700" dirty="0" err="1"/>
              <a:t>EGAlim</a:t>
            </a:r>
            <a:r>
              <a:rPr lang="fr-FR" sz="1700" dirty="0"/>
              <a:t> codifié à l’article L. 541-10-5 du code de l’environnement</a:t>
            </a:r>
          </a:p>
          <a:p>
            <a:r>
              <a:rPr lang="fr-FR" b="1" u="sng" dirty="0"/>
              <a:t>AGEC / Art </a:t>
            </a:r>
            <a:r>
              <a:rPr lang="fr-FR" b="1" u="sng" dirty="0" smtClean="0"/>
              <a:t>77 :</a:t>
            </a:r>
          </a:p>
          <a:p>
            <a:r>
              <a:rPr lang="fr-FR" dirty="0" smtClean="0"/>
              <a:t> </a:t>
            </a:r>
            <a:r>
              <a:rPr lang="fr-FR" sz="2100" dirty="0"/>
              <a:t>Depuis le décret publié le 28 Décembre 2020; voici ce qui s’applique :</a:t>
            </a:r>
          </a:p>
          <a:p>
            <a:r>
              <a:rPr lang="fr-FR" sz="2100" i="1" dirty="0"/>
              <a:t>« Art. D. 541-341. -Sont soumis à l'obligation d'utiliser de la vaisselle, des couverts ainsi que des récipients de transport des aliments et des boissons </a:t>
            </a:r>
            <a:r>
              <a:rPr lang="fr-FR" sz="2100" b="1" i="1" dirty="0" smtClean="0">
                <a:solidFill>
                  <a:srgbClr val="FF0000"/>
                </a:solidFill>
              </a:rPr>
              <a:t>ré-employables, </a:t>
            </a:r>
            <a:r>
              <a:rPr lang="fr-FR" sz="2100" i="1" dirty="0"/>
              <a:t>et de procéder à leur collecte en vue de leur réemploi, conformément au dix-neuvième alinéa du III de l'article L. 541-15-10, </a:t>
            </a:r>
            <a:r>
              <a:rPr lang="fr-FR" sz="2100" b="1" i="1" dirty="0">
                <a:solidFill>
                  <a:srgbClr val="FF0000"/>
                </a:solidFill>
              </a:rPr>
              <a:t>les services de restauration à domicile qui proposent un abonnement à des prestations de repas préparés qui sont livrés au moins quatre fois par semaine. </a:t>
            </a:r>
            <a:r>
              <a:rPr lang="fr-FR" sz="2100" i="1" dirty="0" smtClean="0"/>
              <a:t>»</a:t>
            </a:r>
          </a:p>
          <a:p>
            <a:endParaRPr lang="fr-FR" sz="2100" u="sng" dirty="0"/>
          </a:p>
          <a:p>
            <a:pPr marL="863600" lvl="1" indent="-323850">
              <a:buClr>
                <a:srgbClr val="000000"/>
              </a:buClr>
              <a:buSzPct val="75000"/>
              <a:buFont typeface="Symbol"/>
              <a:buChar char="-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 sz="2600">
                <a:solidFill>
                  <a:srgbClr val="CC0066"/>
                </a:solidFill>
              </a:defRPr>
            </a:pPr>
            <a:endParaRPr dirty="0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Environnement </a:t>
            </a:r>
            <a:r>
              <a:rPr lang="fr-FR" sz="3100" dirty="0" smtClean="0"/>
              <a:t>réglementaire</a:t>
            </a:r>
            <a:r>
              <a:rPr lang="fr-FR" dirty="0" smtClean="0"/>
              <a:t> et institutionnel</a:t>
            </a:r>
            <a:endParaRPr lang="fr-FR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3/18"/>
          <p:cNvSpPr txBox="1"/>
          <p:nvPr/>
        </p:nvSpPr>
        <p:spPr>
          <a:xfrm>
            <a:off x="6294437" y="7235825"/>
            <a:ext cx="3194052" cy="127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r">
              <a:tabLst>
                <a:tab pos="723900" algn="l"/>
                <a:tab pos="1447800" algn="l"/>
                <a:tab pos="2171700" algn="l"/>
                <a:tab pos="2895600" algn="l"/>
              </a:tabLst>
              <a:defRPr sz="800">
                <a:solidFill>
                  <a:srgbClr val="808080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t>3/18</a:t>
            </a:r>
          </a:p>
        </p:txBody>
      </p:sp>
      <p:sp>
        <p:nvSpPr>
          <p:cNvPr id="50" name="Agores, acteur clé de la restauration territoriale"/>
          <p:cNvSpPr txBox="1">
            <a:spLocks noGrp="1"/>
          </p:cNvSpPr>
          <p:nvPr>
            <p:ph type="ctrTitle"/>
          </p:nvPr>
        </p:nvSpPr>
        <p:spPr>
          <a:xfrm>
            <a:off x="503237" y="917575"/>
            <a:ext cx="8817744" cy="616257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fr-FR" sz="2800" dirty="0"/>
              <a:t>Environnement réglementaire et institutionnel</a:t>
            </a:r>
            <a:endParaRPr sz="2800" dirty="0"/>
          </a:p>
        </p:txBody>
      </p:sp>
      <p:sp>
        <p:nvSpPr>
          <p:cNvPr id="51" name="Missions…"/>
          <p:cNvSpPr txBox="1">
            <a:spLocks noGrp="1"/>
          </p:cNvSpPr>
          <p:nvPr>
            <p:ph type="subTitle" idx="1"/>
          </p:nvPr>
        </p:nvSpPr>
        <p:spPr>
          <a:xfrm>
            <a:off x="144462" y="2232025"/>
            <a:ext cx="9429751" cy="4790212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fr-FR" b="1" u="sng" dirty="0"/>
              <a:t>Avis 87 du CNA: </a:t>
            </a:r>
            <a:endParaRPr lang="fr-FR" b="1" u="sng" dirty="0" smtClean="0"/>
          </a:p>
          <a:p>
            <a:r>
              <a:rPr lang="fr-FR" dirty="0" smtClean="0"/>
              <a:t>Définitions </a:t>
            </a:r>
            <a:r>
              <a:rPr lang="fr-FR" dirty="0"/>
              <a:t>et </a:t>
            </a:r>
            <a:r>
              <a:rPr lang="fr-FR" dirty="0" smtClean="0"/>
              <a:t>recommandations:</a:t>
            </a:r>
          </a:p>
          <a:p>
            <a:r>
              <a:rPr lang="fr-FR" dirty="0" smtClean="0"/>
              <a:t>Disponible </a:t>
            </a:r>
            <a:r>
              <a:rPr lang="fr-FR" dirty="0"/>
              <a:t>sur </a:t>
            </a:r>
            <a:r>
              <a:rPr lang="fr-FR" dirty="0">
                <a:hlinkClick r:id="rId2"/>
              </a:rPr>
              <a:t>https://cna-alimentation.fr</a:t>
            </a:r>
            <a:r>
              <a:rPr lang="fr-FR" dirty="0" smtClean="0">
                <a:hlinkClick r:id="rId2"/>
              </a:rPr>
              <a:t>/</a:t>
            </a:r>
            <a:endParaRPr lang="fr-FR" dirty="0" smtClean="0"/>
          </a:p>
          <a:p>
            <a:endParaRPr lang="fr-FR" dirty="0"/>
          </a:p>
          <a:p>
            <a:r>
              <a:rPr lang="fr-FR" b="1" u="sng" dirty="0" smtClean="0"/>
              <a:t>GT </a:t>
            </a:r>
            <a:r>
              <a:rPr lang="fr-FR" b="1" u="sng" dirty="0"/>
              <a:t>du CNRC: </a:t>
            </a:r>
            <a:endParaRPr lang="fr-FR" b="1" u="sng" dirty="0" smtClean="0"/>
          </a:p>
          <a:p>
            <a:r>
              <a:rPr lang="fr-FR" dirty="0" smtClean="0"/>
              <a:t>Lancement et feuille </a:t>
            </a:r>
            <a:r>
              <a:rPr lang="fr-FR" dirty="0"/>
              <a:t>de route </a:t>
            </a:r>
            <a:r>
              <a:rPr lang="fr-FR" dirty="0" smtClean="0"/>
              <a:t>officielle Juin 2022</a:t>
            </a:r>
          </a:p>
          <a:p>
            <a:r>
              <a:rPr lang="fr-FR" dirty="0" smtClean="0"/>
              <a:t>Remplir de contenu l’Art. 28</a:t>
            </a:r>
          </a:p>
          <a:p>
            <a:r>
              <a:rPr lang="fr-FR" dirty="0" err="1" smtClean="0"/>
              <a:t>Cosntruire</a:t>
            </a:r>
            <a:r>
              <a:rPr lang="fr-FR" dirty="0" smtClean="0"/>
              <a:t> les dispositifs </a:t>
            </a:r>
            <a:r>
              <a:rPr lang="fr-FR" dirty="0"/>
              <a:t>d’aide à </a:t>
            </a:r>
            <a:r>
              <a:rPr lang="fr-FR" dirty="0" smtClean="0"/>
              <a:t>la transition en </a:t>
            </a:r>
            <a:r>
              <a:rPr lang="fr-FR" dirty="0" err="1" smtClean="0"/>
              <a:t>particullier</a:t>
            </a:r>
            <a:r>
              <a:rPr lang="fr-FR" dirty="0" smtClean="0"/>
              <a:t> sur les aspects économiques, financiers et humains</a:t>
            </a:r>
            <a:endParaRPr lang="fr-FR" dirty="0"/>
          </a:p>
          <a:p>
            <a:endParaRPr lang="fr-FR" dirty="0"/>
          </a:p>
          <a:p>
            <a:pPr marL="863600" lvl="1" indent="-323850">
              <a:buClr>
                <a:srgbClr val="000000"/>
              </a:buClr>
              <a:buSzPct val="75000"/>
              <a:buFont typeface="Symbol"/>
              <a:buChar char="-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 sz="2600" b="1">
                <a:solidFill>
                  <a:srgbClr val="CC0066"/>
                </a:solidFill>
              </a:defRPr>
            </a:pPr>
            <a:endParaRPr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4/18"/>
          <p:cNvSpPr txBox="1"/>
          <p:nvPr/>
        </p:nvSpPr>
        <p:spPr>
          <a:xfrm>
            <a:off x="6294437" y="7235825"/>
            <a:ext cx="3194052" cy="127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r">
              <a:tabLst>
                <a:tab pos="723900" algn="l"/>
                <a:tab pos="1447800" algn="l"/>
                <a:tab pos="2171700" algn="l"/>
                <a:tab pos="2895600" algn="l"/>
              </a:tabLst>
              <a:defRPr sz="800">
                <a:solidFill>
                  <a:srgbClr val="808080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t>4/18</a:t>
            </a:r>
          </a:p>
        </p:txBody>
      </p:sp>
      <p:sp>
        <p:nvSpPr>
          <p:cNvPr id="55" name="Agores, acteur clé  de la restauration territoriale 2/7"/>
          <p:cNvSpPr txBox="1">
            <a:spLocks noGrp="1"/>
          </p:cNvSpPr>
          <p:nvPr>
            <p:ph type="ctrTitle"/>
          </p:nvPr>
        </p:nvSpPr>
        <p:spPr>
          <a:xfrm>
            <a:off x="501650" y="832464"/>
            <a:ext cx="8986839" cy="1192981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pPr algn="l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 sz="2000"/>
            </a:pPr>
            <a:r>
              <a:rPr lang="fr-FR" sz="3200" dirty="0"/>
              <a:t>Glissement sur le terrain de l’ingénierie juridique</a:t>
            </a:r>
            <a:r>
              <a:rPr lang="fr-FR" sz="2800" dirty="0"/>
              <a:t/>
            </a:r>
            <a:br>
              <a:rPr lang="fr-FR" sz="2800" dirty="0"/>
            </a:br>
            <a:endParaRPr sz="2800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19100" y="1946889"/>
            <a:ext cx="9069389" cy="4668838"/>
          </a:xfrm>
        </p:spPr>
        <p:txBody>
          <a:bodyPr/>
          <a:lstStyle/>
          <a:p>
            <a:r>
              <a:rPr lang="fr-FR" sz="3200" dirty="0" smtClean="0"/>
              <a:t>Les formateurs de cellulose ont demandé à leurs avocats: </a:t>
            </a:r>
          </a:p>
          <a:p>
            <a:r>
              <a:rPr lang="fr-FR" i="1" dirty="0" smtClean="0"/>
              <a:t>« d’analyser les textes applicables afin de déterminer si nos produits pourraient être considérés comme des emballages ou contenant alimentaire en plastique » </a:t>
            </a:r>
          </a:p>
          <a:p>
            <a:endParaRPr lang="fr-FR" i="1" dirty="0"/>
          </a:p>
          <a:p>
            <a:r>
              <a:rPr lang="fr-FR" i="1" dirty="0" smtClean="0"/>
              <a:t>S’en suit une exégèse des textes encore en cours et non aboutie</a:t>
            </a:r>
          </a:p>
          <a:p>
            <a:r>
              <a:rPr lang="fr-FR" i="1" dirty="0" smtClean="0"/>
              <a:t>Clarification (Arbitrage?) à faire par le GT du CNRC</a:t>
            </a:r>
            <a:endParaRPr lang="fr-FR" i="1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4/18"/>
          <p:cNvSpPr txBox="1"/>
          <p:nvPr/>
        </p:nvSpPr>
        <p:spPr>
          <a:xfrm>
            <a:off x="6294437" y="7235825"/>
            <a:ext cx="3194052" cy="127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r">
              <a:tabLst>
                <a:tab pos="723900" algn="l"/>
                <a:tab pos="1447800" algn="l"/>
                <a:tab pos="2171700" algn="l"/>
                <a:tab pos="2895600" algn="l"/>
              </a:tabLst>
              <a:defRPr sz="800">
                <a:solidFill>
                  <a:srgbClr val="808080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t>4/18</a:t>
            </a:r>
          </a:p>
        </p:txBody>
      </p:sp>
      <p:sp>
        <p:nvSpPr>
          <p:cNvPr id="55" name="Agores, acteur clé  de la restauration territoriale 2/7"/>
          <p:cNvSpPr txBox="1">
            <a:spLocks noGrp="1"/>
          </p:cNvSpPr>
          <p:nvPr>
            <p:ph type="ctrTitle"/>
          </p:nvPr>
        </p:nvSpPr>
        <p:spPr>
          <a:xfrm>
            <a:off x="501650" y="832464"/>
            <a:ext cx="8986839" cy="1192981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l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 sz="2000"/>
            </a:pPr>
            <a:r>
              <a:rPr lang="fr-FR" sz="3200" dirty="0" smtClean="0"/>
              <a:t>Travaux d’AGORES</a:t>
            </a:r>
            <a:endParaRPr sz="2800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19100" y="1946889"/>
            <a:ext cx="9069389" cy="4668838"/>
          </a:xfrm>
        </p:spPr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fr-FR" i="1" dirty="0" smtClean="0"/>
              <a:t>Livre Blanc Acte 1: juin 2019</a:t>
            </a:r>
          </a:p>
          <a:p>
            <a:pPr marL="0" indent="0"/>
            <a:r>
              <a:rPr lang="fr-FR" i="1" dirty="0" smtClean="0">
                <a:hlinkClick r:id="rId2"/>
              </a:rPr>
              <a:t>https</a:t>
            </a:r>
            <a:r>
              <a:rPr lang="fr-FR" i="1" dirty="0">
                <a:hlinkClick r:id="rId2"/>
              </a:rPr>
              <a:t>://www.agores.asso.fr</a:t>
            </a:r>
            <a:r>
              <a:rPr lang="fr-FR" i="1" dirty="0" smtClean="0">
                <a:hlinkClick r:id="rId2"/>
              </a:rPr>
              <a:t>/</a:t>
            </a:r>
            <a:endParaRPr lang="fr-FR" i="1" dirty="0" smtClean="0"/>
          </a:p>
          <a:p>
            <a:pPr marL="514350" indent="-514350">
              <a:buFont typeface="+mj-lt"/>
              <a:buAutoNum type="arabicPeriod"/>
            </a:pPr>
            <a:endParaRPr lang="fr-FR" i="1" dirty="0" smtClean="0"/>
          </a:p>
          <a:p>
            <a:pPr marL="514350" indent="-514350">
              <a:buFont typeface="Arial" panose="020B0604020202020204" pitchFamily="34" charset="0"/>
              <a:buChar char="•"/>
            </a:pPr>
            <a:r>
              <a:rPr lang="fr-FR" i="1" dirty="0" smtClean="0"/>
              <a:t>Livre Blanc Acte 2: juin 2022</a:t>
            </a:r>
          </a:p>
          <a:p>
            <a:pPr marL="514350" indent="-514350">
              <a:buFont typeface="Arial" panose="020B0604020202020204" pitchFamily="34" charset="0"/>
              <a:buChar char="•"/>
            </a:pPr>
            <a:endParaRPr lang="fr-FR" i="1" dirty="0"/>
          </a:p>
          <a:p>
            <a:pPr marL="514350" indent="-514350">
              <a:buFont typeface="Arial" panose="020B0604020202020204" pitchFamily="34" charset="0"/>
              <a:buChar char="•"/>
            </a:pPr>
            <a:r>
              <a:rPr lang="fr-FR" i="1" dirty="0" smtClean="0"/>
              <a:t>GT plastique dédié qui travaille sur le sujet met en place un groupement d’achat </a:t>
            </a:r>
            <a:r>
              <a:rPr lang="fr-FR" b="1" i="1" dirty="0" smtClean="0"/>
              <a:t>« Tremplin »: </a:t>
            </a:r>
            <a:r>
              <a:rPr lang="fr-FR" i="1" dirty="0" smtClean="0"/>
              <a:t>SIVU Bordeaux Mérignac, Nice, Angers, SIRESCO, SIREC pour faciliter la transition et peser sur les industriels</a:t>
            </a:r>
          </a:p>
          <a:p>
            <a:pPr marL="0" indent="0"/>
            <a:r>
              <a:rPr lang="fr-FR" i="1" dirty="0" smtClean="0"/>
              <a:t> </a:t>
            </a:r>
          </a:p>
          <a:p>
            <a:pPr marL="0" lvl="2"/>
            <a:endParaRPr lang="fr-FR" i="1" dirty="0"/>
          </a:p>
        </p:txBody>
      </p:sp>
    </p:spTree>
    <p:extLst>
      <p:ext uri="{BB962C8B-B14F-4D97-AF65-F5344CB8AC3E}">
        <p14:creationId xmlns:p14="http://schemas.microsoft.com/office/powerpoint/2010/main" val="3362347396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4/18"/>
          <p:cNvSpPr txBox="1"/>
          <p:nvPr/>
        </p:nvSpPr>
        <p:spPr>
          <a:xfrm>
            <a:off x="6294437" y="7235825"/>
            <a:ext cx="3194052" cy="127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r">
              <a:tabLst>
                <a:tab pos="723900" algn="l"/>
                <a:tab pos="1447800" algn="l"/>
                <a:tab pos="2171700" algn="l"/>
                <a:tab pos="2895600" algn="l"/>
              </a:tabLst>
              <a:defRPr sz="800">
                <a:solidFill>
                  <a:srgbClr val="808080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t>4/18</a:t>
            </a:r>
          </a:p>
        </p:txBody>
      </p:sp>
      <p:sp>
        <p:nvSpPr>
          <p:cNvPr id="55" name="Agores, acteur clé  de la restauration territoriale 2/7"/>
          <p:cNvSpPr txBox="1">
            <a:spLocks noGrp="1"/>
          </p:cNvSpPr>
          <p:nvPr>
            <p:ph type="ctrTitle"/>
          </p:nvPr>
        </p:nvSpPr>
        <p:spPr>
          <a:xfrm>
            <a:off x="501650" y="832464"/>
            <a:ext cx="9310944" cy="1114425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l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 sz="2000"/>
            </a:pPr>
            <a:r>
              <a:rPr lang="fr-FR" sz="3000" dirty="0" smtClean="0"/>
              <a:t>Maintenant que peuvent faire les collectivités ?</a:t>
            </a:r>
            <a:br>
              <a:rPr lang="fr-FR" sz="3000" dirty="0" smtClean="0"/>
            </a:br>
            <a:r>
              <a:rPr lang="fr-FR" sz="3000" dirty="0" smtClean="0"/>
              <a:t>Exemples de transitions et situations inspirantes</a:t>
            </a:r>
            <a:endParaRPr sz="3000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19100" y="1946888"/>
            <a:ext cx="9393494" cy="4781289"/>
          </a:xfrm>
        </p:spPr>
        <p:txBody>
          <a:bodyPr>
            <a:normAutofit fontScale="925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fr-FR" i="1" dirty="0" smtClean="0"/>
              <a:t>Déjà, adhérer à AGORES et venir au forum 2022 ! En particulier sur la question du portage à domicile</a:t>
            </a:r>
          </a:p>
          <a:p>
            <a:pPr marL="514350" indent="-514350">
              <a:buFont typeface="+mj-lt"/>
              <a:buAutoNum type="arabicPeriod"/>
            </a:pPr>
            <a:endParaRPr lang="fr-FR" i="1" dirty="0" smtClean="0"/>
          </a:p>
          <a:p>
            <a:pPr marL="514350" indent="-514350">
              <a:buFont typeface="+mj-lt"/>
              <a:buAutoNum type="arabicPeriod"/>
            </a:pPr>
            <a:r>
              <a:rPr lang="fr-FR" i="1" dirty="0" smtClean="0"/>
              <a:t>Le choix va se limiter entre </a:t>
            </a:r>
            <a:r>
              <a:rPr lang="fr-FR" b="1" i="1" dirty="0" smtClean="0"/>
              <a:t>inox et verre &gt;&gt; </a:t>
            </a:r>
            <a:r>
              <a:rPr lang="fr-FR" i="1" dirty="0" smtClean="0"/>
              <a:t>Plutôt une tendance à aller vers l’inox même si le verre apporte une plus value de qualité visuelle </a:t>
            </a:r>
            <a:r>
              <a:rPr lang="fr-FR" i="1" dirty="0" err="1" smtClean="0"/>
              <a:t>bluffante</a:t>
            </a:r>
            <a:r>
              <a:rPr lang="fr-FR" i="1" dirty="0" smtClean="0"/>
              <a:t>. </a:t>
            </a:r>
          </a:p>
          <a:p>
            <a:pPr marL="514350" indent="-514350">
              <a:buFont typeface="+mj-lt"/>
              <a:buAutoNum type="arabicPeriod"/>
            </a:pPr>
            <a:endParaRPr lang="fr-FR" i="1" dirty="0" smtClean="0"/>
          </a:p>
          <a:p>
            <a:pPr marL="514350" indent="-514350">
              <a:buFont typeface="+mj-lt"/>
              <a:buAutoNum type="arabicPeriod"/>
            </a:pPr>
            <a:r>
              <a:rPr lang="fr-FR" i="1" dirty="0" smtClean="0"/>
              <a:t>Aller s’inspirer des </a:t>
            </a:r>
            <a:r>
              <a:rPr lang="fr-FR" i="1" dirty="0" err="1" smtClean="0"/>
              <a:t>process</a:t>
            </a:r>
            <a:r>
              <a:rPr lang="fr-FR" i="1" dirty="0" smtClean="0"/>
              <a:t> existants:</a:t>
            </a:r>
          </a:p>
          <a:p>
            <a:pPr marL="514350" indent="-514350">
              <a:buFont typeface="+mj-lt"/>
              <a:buAutoNum type="arabicPeriod"/>
            </a:pPr>
            <a:endParaRPr lang="fr-FR" i="1" dirty="0" smtClean="0"/>
          </a:p>
          <a:p>
            <a:pPr marL="457200" lvl="2" indent="-457200">
              <a:buFont typeface="Arial" panose="020B0604020202020204" pitchFamily="34" charset="0"/>
              <a:buChar char="•"/>
            </a:pPr>
            <a:r>
              <a:rPr lang="fr-FR" i="1" dirty="0" smtClean="0"/>
              <a:t>Ceux qui sont déjà en bacs inox (liaison chaude ou </a:t>
            </a:r>
            <a:r>
              <a:rPr lang="fr-FR" i="1" dirty="0" err="1" smtClean="0"/>
              <a:t>laision</a:t>
            </a:r>
            <a:r>
              <a:rPr lang="fr-FR" i="1" dirty="0" smtClean="0"/>
              <a:t> froide): Fontenay sous bois, Poitiers, Harfleur, Lys lez </a:t>
            </a:r>
            <a:r>
              <a:rPr lang="fr-FR" i="1" dirty="0" err="1" smtClean="0"/>
              <a:t>Lannois</a:t>
            </a:r>
            <a:r>
              <a:rPr lang="fr-FR" i="1" dirty="0" smtClean="0"/>
              <a:t>, et beaucoup d’autres</a:t>
            </a:r>
          </a:p>
          <a:p>
            <a:pPr marL="457200" lvl="2" indent="-457200">
              <a:buFont typeface="Arial" panose="020B0604020202020204" pitchFamily="34" charset="0"/>
              <a:buChar char="•"/>
            </a:pPr>
            <a:r>
              <a:rPr lang="fr-FR" i="1" dirty="0" smtClean="0"/>
              <a:t>Ceux qui viennent de se lancer dans la transition: Millau (Aveyron) et Granville (Manche)</a:t>
            </a:r>
            <a:endParaRPr lang="fr-FR" i="1" dirty="0"/>
          </a:p>
          <a:p>
            <a:pPr marL="0" indent="0"/>
            <a:r>
              <a:rPr lang="fr-FR" i="1" dirty="0" smtClean="0"/>
              <a:t> </a:t>
            </a:r>
          </a:p>
          <a:p>
            <a:pPr marL="0" lvl="2"/>
            <a:endParaRPr lang="fr-FR" i="1" dirty="0"/>
          </a:p>
        </p:txBody>
      </p:sp>
    </p:spTree>
    <p:extLst>
      <p:ext uri="{BB962C8B-B14F-4D97-AF65-F5344CB8AC3E}">
        <p14:creationId xmlns:p14="http://schemas.microsoft.com/office/powerpoint/2010/main" val="1606071275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">
  <a:themeElements>
    <a:clrScheme name="Offic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0CC99"/>
      </a:accent1>
      <a:accent2>
        <a:srgbClr val="3333CC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Office">
      <a:majorFont>
        <a:latin typeface="Helvetica"/>
        <a:ea typeface="Helvetica"/>
        <a:cs typeface="Helvetica"/>
      </a:majorFont>
      <a:minorFont>
        <a:latin typeface="Times New Roman"/>
        <a:ea typeface="Times New Roman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t">
        <a:spAutoFit/>
      </a:bodyPr>
      <a:lstStyle>
        <a:defPPr marL="0" marR="0" indent="0" algn="l" defTabSz="449262" rtl="0" fontAlgn="auto" latinLnBrk="0" hangingPunct="0">
          <a:lnSpc>
            <a:spcPct val="93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t">
        <a:spAutoFit/>
      </a:bodyPr>
      <a:lstStyle>
        <a:defPPr marL="0" marR="0" indent="0" algn="l" defTabSz="449262" rtl="0" fontAlgn="auto" latinLnBrk="0" hangingPunct="0">
          <a:lnSpc>
            <a:spcPct val="93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Office">
  <a:themeElements>
    <a:clrScheme name="Offic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0CC99"/>
      </a:accent1>
      <a:accent2>
        <a:srgbClr val="3333CC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Office">
      <a:majorFont>
        <a:latin typeface="Helvetica"/>
        <a:ea typeface="Helvetica"/>
        <a:cs typeface="Helvetica"/>
      </a:majorFont>
      <a:minorFont>
        <a:latin typeface="Times New Roman"/>
        <a:ea typeface="Times New Roman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t">
        <a:spAutoFit/>
      </a:bodyPr>
      <a:lstStyle>
        <a:defPPr marL="0" marR="0" indent="0" algn="l" defTabSz="449262" rtl="0" fontAlgn="auto" latinLnBrk="0" hangingPunct="0">
          <a:lnSpc>
            <a:spcPct val="93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t">
        <a:spAutoFit/>
      </a:bodyPr>
      <a:lstStyle>
        <a:defPPr marL="0" marR="0" indent="0" algn="l" defTabSz="449262" rtl="0" fontAlgn="auto" latinLnBrk="0" hangingPunct="0">
          <a:lnSpc>
            <a:spcPct val="93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1066</TotalTime>
  <Words>505</Words>
  <Application>Microsoft Office PowerPoint</Application>
  <PresentationFormat>Personnalisé</PresentationFormat>
  <Paragraphs>56</Paragraphs>
  <Slides>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14" baseType="lpstr">
      <vt:lpstr>Arial</vt:lpstr>
      <vt:lpstr>Calibri</vt:lpstr>
      <vt:lpstr>Helvetica</vt:lpstr>
      <vt:lpstr>SolexRegular</vt:lpstr>
      <vt:lpstr>Symbol</vt:lpstr>
      <vt:lpstr>Times New Roman</vt:lpstr>
      <vt:lpstr>Office</vt:lpstr>
      <vt:lpstr>Webinaire de l’Agence régionale Biodiversité environnement. ARBE Région PACA.  Mercredi 11 mai 2022</vt:lpstr>
      <vt:lpstr>Présentation PowerPoint</vt:lpstr>
      <vt:lpstr>Environnement réglementaire et institutionnel</vt:lpstr>
      <vt:lpstr>Environnement réglementaire et institutionnel</vt:lpstr>
      <vt:lpstr>Glissement sur le terrain de l’ingénierie juridique </vt:lpstr>
      <vt:lpstr>Travaux d’AGORES</vt:lpstr>
      <vt:lpstr>Maintenant que peuvent faire les collectivités ? Exemples de transitions et situations inspirantes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Réunion régionale Ville, date</dc:title>
  <dc:creator>HAYE Marie Noelle</dc:creator>
  <cp:lastModifiedBy>CORDIER Maxime</cp:lastModifiedBy>
  <cp:revision>36</cp:revision>
  <cp:lastPrinted>2019-03-18T18:42:50Z</cp:lastPrinted>
  <dcterms:modified xsi:type="dcterms:W3CDTF">2022-05-09T10:55:05Z</dcterms:modified>
</cp:coreProperties>
</file>