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48" r:id="rId1"/>
  </p:sldMasterIdLst>
  <p:notesMasterIdLst>
    <p:notesMasterId r:id="rId35"/>
  </p:notesMasterIdLst>
  <p:handoutMasterIdLst>
    <p:handoutMasterId r:id="rId36"/>
  </p:handoutMasterIdLst>
  <p:sldIdLst>
    <p:sldId id="259" r:id="rId2"/>
    <p:sldId id="258" r:id="rId3"/>
    <p:sldId id="260" r:id="rId4"/>
    <p:sldId id="345" r:id="rId5"/>
    <p:sldId id="261" r:id="rId6"/>
    <p:sldId id="262" r:id="rId7"/>
    <p:sldId id="375" r:id="rId8"/>
    <p:sldId id="267" r:id="rId9"/>
    <p:sldId id="427" r:id="rId10"/>
    <p:sldId id="402" r:id="rId11"/>
    <p:sldId id="396" r:id="rId12"/>
    <p:sldId id="431" r:id="rId13"/>
    <p:sldId id="432" r:id="rId14"/>
    <p:sldId id="292" r:id="rId15"/>
    <p:sldId id="322" r:id="rId16"/>
    <p:sldId id="436" r:id="rId17"/>
    <p:sldId id="446" r:id="rId18"/>
    <p:sldId id="398" r:id="rId19"/>
    <p:sldId id="399" r:id="rId20"/>
    <p:sldId id="423" r:id="rId21"/>
    <p:sldId id="401" r:id="rId22"/>
    <p:sldId id="400" r:id="rId23"/>
    <p:sldId id="437" r:id="rId24"/>
    <p:sldId id="403" r:id="rId25"/>
    <p:sldId id="407" r:id="rId26"/>
    <p:sldId id="413" r:id="rId27"/>
    <p:sldId id="408" r:id="rId28"/>
    <p:sldId id="418" r:id="rId29"/>
    <p:sldId id="419" r:id="rId30"/>
    <p:sldId id="409" r:id="rId31"/>
    <p:sldId id="420" r:id="rId32"/>
    <p:sldId id="421" r:id="rId33"/>
    <p:sldId id="257" r:id="rId34"/>
  </p:sldIdLst>
  <p:sldSz cx="9144000" cy="5143500" type="screen16x9"/>
  <p:notesSz cx="6799263" cy="992981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3128">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457"/>
    <a:srgbClr val="5F5F5F"/>
    <a:srgbClr val="00467D"/>
    <a:srgbClr val="7DB928"/>
    <a:srgbClr val="333333"/>
    <a:srgbClr val="4BB900"/>
    <a:srgbClr val="EC1980"/>
    <a:srgbClr val="00A200"/>
    <a:srgbClr val="00B1C1"/>
    <a:srgbClr val="009C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853" autoAdjust="0"/>
    <p:restoredTop sz="96405" autoAdjust="0"/>
  </p:normalViewPr>
  <p:slideViewPr>
    <p:cSldViewPr>
      <p:cViewPr varScale="1">
        <p:scale>
          <a:sx n="108" d="100"/>
          <a:sy n="108" d="100"/>
        </p:scale>
        <p:origin x="398" y="62"/>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91" d="100"/>
          <a:sy n="91" d="100"/>
        </p:scale>
        <p:origin x="4472" y="200"/>
      </p:cViewPr>
      <p:guideLst>
        <p:guide orient="horz" pos="3128"/>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antha KHALIZOFF" userId="6a759449-ea81-4c0a-8cf8-bafa28a868a9" providerId="ADAL" clId="{23A3BA2C-6DD4-406E-A0D0-5F5306C4A4F0}"/>
    <pc:docChg chg="delSld">
      <pc:chgData name="Samantha KHALIZOFF" userId="6a759449-ea81-4c0a-8cf8-bafa28a868a9" providerId="ADAL" clId="{23A3BA2C-6DD4-406E-A0D0-5F5306C4A4F0}" dt="2022-05-12T08:41:16.690" v="0" actId="47"/>
      <pc:docMkLst>
        <pc:docMk/>
      </pc:docMkLst>
      <pc:sldChg chg="del">
        <pc:chgData name="Samantha KHALIZOFF" userId="6a759449-ea81-4c0a-8cf8-bafa28a868a9" providerId="ADAL" clId="{23A3BA2C-6DD4-406E-A0D0-5F5306C4A4F0}" dt="2022-05-12T08:41:16.690" v="0" actId="47"/>
        <pc:sldMkLst>
          <pc:docMk/>
          <pc:sldMk cId="4147171445" sldId="263"/>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347" cy="496491"/>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51342" y="0"/>
            <a:ext cx="2946347" cy="496491"/>
          </a:xfrm>
          <a:prstGeom prst="rect">
            <a:avLst/>
          </a:prstGeom>
        </p:spPr>
        <p:txBody>
          <a:bodyPr vert="horz" lIns="91440" tIns="45720" rIns="91440" bIns="45720" rtlCol="0"/>
          <a:lstStyle>
            <a:lvl1pPr algn="r">
              <a:defRPr sz="1200"/>
            </a:lvl1pPr>
          </a:lstStyle>
          <a:p>
            <a:fld id="{7B3518C4-1649-4F25-BA27-9C724B4939D6}" type="datetimeFigureOut">
              <a:rPr lang="fr-FR" smtClean="0"/>
              <a:t>12/05/2022</a:t>
            </a:fld>
            <a:endParaRPr lang="fr-FR"/>
          </a:p>
        </p:txBody>
      </p:sp>
      <p:sp>
        <p:nvSpPr>
          <p:cNvPr id="4" name="Espace réservé du pied de page 3"/>
          <p:cNvSpPr>
            <a:spLocks noGrp="1"/>
          </p:cNvSpPr>
          <p:nvPr>
            <p:ph type="ftr" sz="quarter" idx="2"/>
          </p:nvPr>
        </p:nvSpPr>
        <p:spPr>
          <a:xfrm>
            <a:off x="0" y="9431599"/>
            <a:ext cx="2946347" cy="496491"/>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51342" y="9431599"/>
            <a:ext cx="2946347" cy="496491"/>
          </a:xfrm>
          <a:prstGeom prst="rect">
            <a:avLst/>
          </a:prstGeom>
        </p:spPr>
        <p:txBody>
          <a:bodyPr vert="horz" lIns="91440" tIns="45720" rIns="91440" bIns="45720" rtlCol="0" anchor="b"/>
          <a:lstStyle>
            <a:lvl1pPr algn="r">
              <a:defRPr sz="1200"/>
            </a:lvl1pPr>
          </a:lstStyle>
          <a:p>
            <a:fld id="{B562D190-0F35-473D-AE5B-36751A1264D5}" type="slidenum">
              <a:rPr lang="fr-FR" smtClean="0"/>
              <a:t>‹N°›</a:t>
            </a:fld>
            <a:endParaRPr lang="fr-FR"/>
          </a:p>
        </p:txBody>
      </p:sp>
    </p:spTree>
    <p:extLst>
      <p:ext uri="{BB962C8B-B14F-4D97-AF65-F5344CB8AC3E}">
        <p14:creationId xmlns:p14="http://schemas.microsoft.com/office/powerpoint/2010/main" val="1871268030"/>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347" cy="496491"/>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51342" y="0"/>
            <a:ext cx="2946347" cy="496491"/>
          </a:xfrm>
          <a:prstGeom prst="rect">
            <a:avLst/>
          </a:prstGeom>
        </p:spPr>
        <p:txBody>
          <a:bodyPr vert="horz" lIns="91440" tIns="45720" rIns="91440" bIns="45720" rtlCol="0"/>
          <a:lstStyle>
            <a:lvl1pPr algn="r">
              <a:defRPr sz="1200"/>
            </a:lvl1pPr>
          </a:lstStyle>
          <a:p>
            <a:fld id="{CBE7CFC6-05DA-455D-ADA9-E1B99F1AB7AA}" type="datetimeFigureOut">
              <a:rPr lang="fr-FR" smtClean="0"/>
              <a:t>12/05/2022</a:t>
            </a:fld>
            <a:endParaRPr lang="fr-FR"/>
          </a:p>
        </p:txBody>
      </p:sp>
      <p:sp>
        <p:nvSpPr>
          <p:cNvPr id="4" name="Espace réservé de l'image des diapositives 3"/>
          <p:cNvSpPr>
            <a:spLocks noGrp="1" noRot="1" noChangeAspect="1"/>
          </p:cNvSpPr>
          <p:nvPr>
            <p:ph type="sldImg" idx="2"/>
          </p:nvPr>
        </p:nvSpPr>
        <p:spPr>
          <a:xfrm>
            <a:off x="90488" y="744538"/>
            <a:ext cx="6618287" cy="3724275"/>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79927" y="4716661"/>
            <a:ext cx="5439410" cy="4468416"/>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31599"/>
            <a:ext cx="2946347" cy="496491"/>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51342" y="9431599"/>
            <a:ext cx="2946347" cy="496491"/>
          </a:xfrm>
          <a:prstGeom prst="rect">
            <a:avLst/>
          </a:prstGeom>
        </p:spPr>
        <p:txBody>
          <a:bodyPr vert="horz" lIns="91440" tIns="45720" rIns="91440" bIns="45720" rtlCol="0" anchor="b"/>
          <a:lstStyle>
            <a:lvl1pPr algn="r">
              <a:defRPr sz="1200"/>
            </a:lvl1pPr>
          </a:lstStyle>
          <a:p>
            <a:fld id="{F6DE3802-A0EC-46B5-8C57-45CEFD941780}" type="slidenum">
              <a:rPr lang="fr-FR" smtClean="0"/>
              <a:t>‹N°›</a:t>
            </a:fld>
            <a:endParaRPr lang="fr-FR"/>
          </a:p>
        </p:txBody>
      </p:sp>
    </p:spTree>
    <p:extLst>
      <p:ext uri="{BB962C8B-B14F-4D97-AF65-F5344CB8AC3E}">
        <p14:creationId xmlns:p14="http://schemas.microsoft.com/office/powerpoint/2010/main" val="3436306244"/>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220" rtl="0" eaLnBrk="1" fontAlgn="auto" latinLnBrk="0" hangingPunct="1">
              <a:lnSpc>
                <a:spcPct val="100000"/>
              </a:lnSpc>
              <a:spcBef>
                <a:spcPts val="0"/>
              </a:spcBef>
              <a:spcAft>
                <a:spcPts val="0"/>
              </a:spcAft>
              <a:buClrTx/>
              <a:buSzTx/>
              <a:buFontTx/>
              <a:buNone/>
              <a:tabLst/>
              <a:defRPr/>
            </a:pPr>
            <a:r>
              <a:rPr lang="fr-FR" sz="1200" b="1" dirty="0"/>
              <a:t>Une stratégie d’intervention en 4 axes : </a:t>
            </a:r>
          </a:p>
          <a:p>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6</a:t>
            </a:fld>
            <a:endParaRPr lang="fr-FR"/>
          </a:p>
        </p:txBody>
      </p:sp>
    </p:spTree>
    <p:extLst>
      <p:ext uri="{BB962C8B-B14F-4D97-AF65-F5344CB8AC3E}">
        <p14:creationId xmlns:p14="http://schemas.microsoft.com/office/powerpoint/2010/main" val="16665852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Initialement : intention de protection</a:t>
            </a:r>
            <a:r>
              <a:rPr lang="fr-FR" baseline="0" dirty="0"/>
              <a:t> d’espèces emblématiques tels que les éléphants </a:t>
            </a:r>
          </a:p>
          <a:p>
            <a:r>
              <a:rPr lang="fr-FR" baseline="0" dirty="0"/>
              <a:t>50’ : les « 30 glorieuses » , plastiques : modernité, progrès technique, évolution des modes de vie </a:t>
            </a:r>
          </a:p>
          <a:p>
            <a:r>
              <a:rPr lang="fr-FR" baseline="0" dirty="0"/>
              <a:t>Revers de la médaille aujourd’hui : pollutions plastiques</a:t>
            </a:r>
          </a:p>
          <a:p>
            <a:endParaRPr lang="fr-FR" baseline="0" dirty="0"/>
          </a:p>
          <a:p>
            <a:r>
              <a:rPr lang="fr-FR" baseline="0" dirty="0"/>
              <a:t>Seulement 70 ans de recul, amélioration en cours, chacun doit faire sa part</a:t>
            </a:r>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10</a:t>
            </a:fld>
            <a:endParaRPr lang="fr-FR"/>
          </a:p>
        </p:txBody>
      </p:sp>
    </p:spTree>
    <p:extLst>
      <p:ext uri="{BB962C8B-B14F-4D97-AF65-F5344CB8AC3E}">
        <p14:creationId xmlns:p14="http://schemas.microsoft.com/office/powerpoint/2010/main" val="1354623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Initialement : intention de protection</a:t>
            </a:r>
            <a:r>
              <a:rPr lang="fr-FR" baseline="0" dirty="0"/>
              <a:t> d’espèces emblématiques tels que les éléphants </a:t>
            </a:r>
          </a:p>
          <a:p>
            <a:r>
              <a:rPr lang="fr-FR" baseline="0" dirty="0"/>
              <a:t>50’ : les « 30 glorieuses » , plastiques : modernité, progrès technique, évolution des modes de vie </a:t>
            </a:r>
          </a:p>
          <a:p>
            <a:r>
              <a:rPr lang="fr-FR" baseline="0" dirty="0"/>
              <a:t>Revers de la médaille aujourd’hui : pollutions plastiques</a:t>
            </a:r>
          </a:p>
          <a:p>
            <a:endParaRPr lang="fr-FR" baseline="0" dirty="0"/>
          </a:p>
          <a:p>
            <a:r>
              <a:rPr lang="fr-FR" baseline="0" dirty="0"/>
              <a:t>Seulement 70 ans de recul, amélioration en cours, chacun doit faire sa part</a:t>
            </a:r>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11</a:t>
            </a:fld>
            <a:endParaRPr lang="fr-FR"/>
          </a:p>
        </p:txBody>
      </p:sp>
    </p:spTree>
    <p:extLst>
      <p:ext uri="{BB962C8B-B14F-4D97-AF65-F5344CB8AC3E}">
        <p14:creationId xmlns:p14="http://schemas.microsoft.com/office/powerpoint/2010/main" val="11508665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Initialement : intention de protection</a:t>
            </a:r>
            <a:r>
              <a:rPr lang="fr-FR" baseline="0" dirty="0"/>
              <a:t> d’espèces emblématiques tels que les éléphants </a:t>
            </a:r>
          </a:p>
          <a:p>
            <a:r>
              <a:rPr lang="fr-FR" baseline="0" dirty="0"/>
              <a:t>50’ : les « 30 glorieuses » , plastiques : modernité, progrès technique, évolution des modes de vie </a:t>
            </a:r>
          </a:p>
          <a:p>
            <a:r>
              <a:rPr lang="fr-FR" baseline="0" dirty="0"/>
              <a:t>Revers de la médaille aujourd’hui : pollutions plastiques</a:t>
            </a:r>
          </a:p>
          <a:p>
            <a:endParaRPr lang="fr-FR" baseline="0" dirty="0"/>
          </a:p>
          <a:p>
            <a:r>
              <a:rPr lang="fr-FR" baseline="0" dirty="0"/>
              <a:t>Seulement 70 ans de recul, amélioration en cours, chacun doit faire sa part</a:t>
            </a:r>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12</a:t>
            </a:fld>
            <a:endParaRPr lang="fr-FR"/>
          </a:p>
        </p:txBody>
      </p:sp>
    </p:spTree>
    <p:extLst>
      <p:ext uri="{BB962C8B-B14F-4D97-AF65-F5344CB8AC3E}">
        <p14:creationId xmlns:p14="http://schemas.microsoft.com/office/powerpoint/2010/main" val="87446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commentaires 2"/>
          <p:cNvSpPr>
            <a:spLocks noGrp="1"/>
          </p:cNvSpPr>
          <p:nvPr>
            <p:ph type="body" idx="1"/>
          </p:nvPr>
        </p:nvSpPr>
        <p:spPr/>
        <p:txBody>
          <a:bodyPr/>
          <a:lstStyle/>
          <a:p>
            <a:pPr defTabSz="843887">
              <a:defRPr/>
            </a:pPr>
            <a:r>
              <a:rPr lang="fr-FR" dirty="0"/>
              <a:t>plus de 75 % de l’ensemble du plastique déjà produit est aujourd’hui un déchet </a:t>
            </a:r>
          </a:p>
          <a:p>
            <a:pPr defTabSz="843887">
              <a:defRPr/>
            </a:pPr>
            <a:r>
              <a:rPr lang="fr-FR" dirty="0"/>
              <a:t>la moitié du plastique utilisé pour créer des produits jetables avec durée de vie est inférieure à trois ans</a:t>
            </a:r>
          </a:p>
          <a:p>
            <a:pPr defTabSz="843887">
              <a:defRPr/>
            </a:pPr>
            <a:r>
              <a:rPr lang="fr-FR" dirty="0"/>
              <a:t>Exemple de la barquette de jambon : durée d’utilisation 15j</a:t>
            </a:r>
          </a:p>
          <a:p>
            <a:pPr defTabSz="843887">
              <a:defRPr/>
            </a:pPr>
            <a:endParaRPr lang="fr-FR" dirty="0"/>
          </a:p>
          <a:p>
            <a:pPr defTabSz="843887">
              <a:defRPr/>
            </a:pPr>
            <a:r>
              <a:rPr lang="fr-FR" dirty="0"/>
              <a:t>Consommation finale : objet à usage unique type vaisselle</a:t>
            </a:r>
          </a:p>
          <a:p>
            <a:pPr defTabSz="843887">
              <a:defRPr/>
            </a:pPr>
            <a:endParaRPr lang="fr-FR" dirty="0"/>
          </a:p>
          <a:p>
            <a:pPr defTabSz="843887">
              <a:defRPr/>
            </a:pPr>
            <a:endParaRPr lang="fr-FR" dirty="0"/>
          </a:p>
          <a:p>
            <a:endParaRPr lang="fr-FR" dirty="0"/>
          </a:p>
        </p:txBody>
      </p:sp>
      <p:sp>
        <p:nvSpPr>
          <p:cNvPr id="4" name="Espace réservé du numéro de diapositive 3"/>
          <p:cNvSpPr>
            <a:spLocks noGrp="1"/>
          </p:cNvSpPr>
          <p:nvPr>
            <p:ph type="sldNum" sz="quarter" idx="10"/>
          </p:nvPr>
        </p:nvSpPr>
        <p:spPr/>
        <p:txBody>
          <a:bodyPr/>
          <a:lstStyle/>
          <a:p>
            <a:fld id="{F6DE3802-A0EC-46B5-8C57-45CEFD941780}" type="slidenum">
              <a:rPr lang="fr-FR" smtClean="0"/>
              <a:t>13</a:t>
            </a:fld>
            <a:endParaRPr lang="fr-FR"/>
          </a:p>
        </p:txBody>
      </p:sp>
    </p:spTree>
    <p:extLst>
      <p:ext uri="{BB962C8B-B14F-4D97-AF65-F5344CB8AC3E}">
        <p14:creationId xmlns:p14="http://schemas.microsoft.com/office/powerpoint/2010/main" val="2616861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Les montagnes </a:t>
            </a:r>
          </a:p>
          <a:p>
            <a:r>
              <a:rPr lang="fr-FR" dirty="0"/>
              <a:t>Les rivières (9 </a:t>
            </a:r>
            <a:r>
              <a:rPr lang="fr-FR" dirty="0" err="1"/>
              <a:t>pcpx</a:t>
            </a:r>
            <a:r>
              <a:rPr lang="fr-FR" dirty="0"/>
              <a:t> fleuves </a:t>
            </a:r>
            <a:r>
              <a:rPr lang="fr-FR" dirty="0" err="1"/>
              <a:t>d’europe</a:t>
            </a:r>
            <a:r>
              <a:rPr lang="fr-FR" baseline="0" dirty="0"/>
              <a:t> pollués par les </a:t>
            </a:r>
            <a:r>
              <a:rPr lang="fr-FR" baseline="0" dirty="0" err="1"/>
              <a:t>microplastiques</a:t>
            </a:r>
            <a:r>
              <a:rPr lang="fr-FR" baseline="0" dirty="0"/>
              <a:t>) </a:t>
            </a:r>
            <a:r>
              <a:rPr lang="fr-FR" dirty="0"/>
              <a:t> et les sols</a:t>
            </a:r>
          </a:p>
          <a:p>
            <a:r>
              <a:rPr lang="fr-FR" dirty="0"/>
              <a:t>La mer et les océans : un camion</a:t>
            </a:r>
            <a:r>
              <a:rPr lang="fr-FR" baseline="0" dirty="0"/>
              <a:t> benne par minute</a:t>
            </a:r>
            <a:endParaRPr lang="fr-FR" dirty="0"/>
          </a:p>
          <a:p>
            <a:r>
              <a:rPr lang="fr-FR" dirty="0"/>
              <a:t>Les abysses océaniques 11000 mètre dans la fosse des </a:t>
            </a:r>
            <a:r>
              <a:rPr lang="fr-FR" dirty="0" err="1"/>
              <a:t>mariannes</a:t>
            </a:r>
            <a:r>
              <a:rPr lang="fr-FR" baseline="0" dirty="0"/>
              <a:t> : petit crustacé</a:t>
            </a:r>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16</a:t>
            </a:fld>
            <a:endParaRPr lang="fr-FR"/>
          </a:p>
        </p:txBody>
      </p:sp>
    </p:spTree>
    <p:extLst>
      <p:ext uri="{BB962C8B-B14F-4D97-AF65-F5344CB8AC3E}">
        <p14:creationId xmlns:p14="http://schemas.microsoft.com/office/powerpoint/2010/main" val="1153564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Les montagnes </a:t>
            </a:r>
          </a:p>
          <a:p>
            <a:r>
              <a:rPr lang="fr-FR" dirty="0"/>
              <a:t>Les rivières (9 </a:t>
            </a:r>
            <a:r>
              <a:rPr lang="fr-FR" dirty="0" err="1"/>
              <a:t>pcpx</a:t>
            </a:r>
            <a:r>
              <a:rPr lang="fr-FR" dirty="0"/>
              <a:t> fleuves </a:t>
            </a:r>
            <a:r>
              <a:rPr lang="fr-FR" dirty="0" err="1"/>
              <a:t>d’europe</a:t>
            </a:r>
            <a:r>
              <a:rPr lang="fr-FR" baseline="0" dirty="0"/>
              <a:t> pollués par les </a:t>
            </a:r>
            <a:r>
              <a:rPr lang="fr-FR" baseline="0" dirty="0" err="1"/>
              <a:t>microplastiques</a:t>
            </a:r>
            <a:r>
              <a:rPr lang="fr-FR" baseline="0" dirty="0"/>
              <a:t>) </a:t>
            </a:r>
            <a:r>
              <a:rPr lang="fr-FR" dirty="0"/>
              <a:t> et les sols</a:t>
            </a:r>
          </a:p>
          <a:p>
            <a:r>
              <a:rPr lang="fr-FR" dirty="0"/>
              <a:t>La mer et les océans : un camion</a:t>
            </a:r>
            <a:r>
              <a:rPr lang="fr-FR" baseline="0" dirty="0"/>
              <a:t> benne par minute</a:t>
            </a:r>
            <a:endParaRPr lang="fr-FR" dirty="0"/>
          </a:p>
          <a:p>
            <a:r>
              <a:rPr lang="fr-FR" dirty="0"/>
              <a:t>Les abysses océaniques 11000 mètre dans la fosse des </a:t>
            </a:r>
            <a:r>
              <a:rPr lang="fr-FR" dirty="0" err="1"/>
              <a:t>mariannes</a:t>
            </a:r>
            <a:r>
              <a:rPr lang="fr-FR" baseline="0" dirty="0"/>
              <a:t> : petit crustacé</a:t>
            </a:r>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17</a:t>
            </a:fld>
            <a:endParaRPr lang="fr-FR"/>
          </a:p>
        </p:txBody>
      </p:sp>
    </p:spTree>
    <p:extLst>
      <p:ext uri="{BB962C8B-B14F-4D97-AF65-F5344CB8AC3E}">
        <p14:creationId xmlns:p14="http://schemas.microsoft.com/office/powerpoint/2010/main" val="29633023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Ingestion : Rendu compte dans les années</a:t>
            </a:r>
            <a:r>
              <a:rPr lang="fr-FR" baseline="0" dirty="0"/>
              <a:t> 9O : </a:t>
            </a:r>
            <a:r>
              <a:rPr lang="fr-FR" dirty="0"/>
              <a:t>Tortue confondent les sacs plastiques avec les méduses, aliment de base</a:t>
            </a:r>
          </a:p>
          <a:p>
            <a:r>
              <a:rPr lang="fr-FR" dirty="0"/>
              <a:t>Etranglement</a:t>
            </a:r>
            <a:r>
              <a:rPr lang="fr-FR" baseline="0" dirty="0"/>
              <a:t> </a:t>
            </a:r>
          </a:p>
          <a:p>
            <a:r>
              <a:rPr lang="fr-FR" baseline="0" dirty="0"/>
              <a:t>Recouvrement : </a:t>
            </a:r>
            <a:r>
              <a:rPr lang="fr-FR" baseline="0" dirty="0" err="1"/>
              <a:t>Aspyxie</a:t>
            </a:r>
            <a:r>
              <a:rPr lang="fr-FR" baseline="0" dirty="0"/>
              <a:t> des espèces</a:t>
            </a:r>
          </a:p>
          <a:p>
            <a:r>
              <a:rPr lang="fr-FR" baseline="0" dirty="0"/>
              <a:t>Transport EEE : plastiques = petits radeaux flottants pour des bactéries et espèces invasives dans des milieux non colonisés, impact sur espèces endémiques, prolifération d’espèces</a:t>
            </a:r>
          </a:p>
          <a:p>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18</a:t>
            </a:fld>
            <a:endParaRPr lang="fr-FR"/>
          </a:p>
        </p:txBody>
      </p:sp>
    </p:spTree>
    <p:extLst>
      <p:ext uri="{BB962C8B-B14F-4D97-AF65-F5344CB8AC3E}">
        <p14:creationId xmlns:p14="http://schemas.microsoft.com/office/powerpoint/2010/main" val="28754295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90488" y="744538"/>
            <a:ext cx="6618287" cy="3724275"/>
          </a:xfrm>
        </p:spPr>
      </p:sp>
      <p:sp>
        <p:nvSpPr>
          <p:cNvPr id="3" name="Espace réservé des commentaires 2"/>
          <p:cNvSpPr>
            <a:spLocks noGrp="1"/>
          </p:cNvSpPr>
          <p:nvPr>
            <p:ph type="body" idx="1"/>
          </p:nvPr>
        </p:nvSpPr>
        <p:spPr/>
        <p:txBody>
          <a:bodyPr/>
          <a:lstStyle/>
          <a:p>
            <a:r>
              <a:rPr lang="fr-FR" b="1" dirty="0"/>
              <a:t>Centre pour le droit international de l’environnement (CIEL).</a:t>
            </a:r>
            <a:endParaRPr lang="fr-FR" dirty="0"/>
          </a:p>
        </p:txBody>
      </p:sp>
      <p:sp>
        <p:nvSpPr>
          <p:cNvPr id="4" name="Espace réservé du numéro de diapositive 3"/>
          <p:cNvSpPr>
            <a:spLocks noGrp="1"/>
          </p:cNvSpPr>
          <p:nvPr>
            <p:ph type="sldNum" sz="quarter" idx="10"/>
          </p:nvPr>
        </p:nvSpPr>
        <p:spPr/>
        <p:txBody>
          <a:bodyPr/>
          <a:lstStyle/>
          <a:p>
            <a:fld id="{F6DE3802-A0EC-46B5-8C57-45CEFD941780}" type="slidenum">
              <a:rPr lang="fr-FR" smtClean="0"/>
              <a:t>19</a:t>
            </a:fld>
            <a:endParaRPr lang="fr-FR"/>
          </a:p>
        </p:txBody>
      </p:sp>
    </p:spTree>
    <p:extLst>
      <p:ext uri="{BB962C8B-B14F-4D97-AF65-F5344CB8AC3E}">
        <p14:creationId xmlns:p14="http://schemas.microsoft.com/office/powerpoint/2010/main" val="38810043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20</a:t>
            </a:fld>
            <a:endParaRPr lang="fr-FR"/>
          </a:p>
        </p:txBody>
      </p:sp>
    </p:spTree>
    <p:extLst>
      <p:ext uri="{BB962C8B-B14F-4D97-AF65-F5344CB8AC3E}">
        <p14:creationId xmlns:p14="http://schemas.microsoft.com/office/powerpoint/2010/main" val="378985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Perturbateurs endocriniens</a:t>
            </a:r>
            <a:r>
              <a:rPr lang="fr-FR" baseline="0" dirty="0"/>
              <a:t>, prise de conscience relativement récente : terme de PE apparu début 90 </a:t>
            </a:r>
          </a:p>
          <a:p>
            <a:r>
              <a:rPr lang="fr-FR" baseline="0" dirty="0"/>
              <a:t>Rappel définition : </a:t>
            </a:r>
            <a:r>
              <a:rPr lang="fr-FR" sz="1200" b="0" i="0" kern="1200" dirty="0">
                <a:solidFill>
                  <a:schemeClr val="tx1"/>
                </a:solidFill>
                <a:effectLst/>
                <a:latin typeface="+mn-lt"/>
                <a:ea typeface="+mn-ea"/>
                <a:cs typeface="+mn-cs"/>
              </a:rPr>
              <a:t>Organisation mondiale de la santé </a:t>
            </a:r>
          </a:p>
          <a:p>
            <a:r>
              <a:rPr lang="fr-FR" sz="1200" b="0" i="0" kern="1200" dirty="0">
                <a:solidFill>
                  <a:schemeClr val="tx1"/>
                </a:solidFill>
                <a:effectLst/>
                <a:latin typeface="+mn-lt"/>
                <a:ea typeface="+mn-ea"/>
                <a:cs typeface="+mn-cs"/>
              </a:rPr>
              <a:t>Un perturbateur endocrinien (PE) désigne une substance ou un mélange exogène (</a:t>
            </a:r>
            <a:r>
              <a:rPr lang="fr-FR" sz="1200" b="0" i="0" kern="1200" dirty="0" err="1">
                <a:solidFill>
                  <a:schemeClr val="tx1"/>
                </a:solidFill>
                <a:effectLst/>
                <a:latin typeface="+mn-lt"/>
                <a:ea typeface="+mn-ea"/>
                <a:cs typeface="+mn-cs"/>
              </a:rPr>
              <a:t>cad</a:t>
            </a:r>
            <a:r>
              <a:rPr lang="fr-FR" sz="1200" b="0" i="0" kern="1200" dirty="0">
                <a:solidFill>
                  <a:schemeClr val="tx1"/>
                </a:solidFill>
                <a:effectLst/>
                <a:latin typeface="+mn-lt"/>
                <a:ea typeface="+mn-ea"/>
                <a:cs typeface="+mn-cs"/>
              </a:rPr>
              <a:t> extérieur à l’organisme) qui altère les fonctions du système endocrinien et induit en conséquence des effets nocifs sur la santé d’un organisme intact (ou) de ses descendants</a:t>
            </a:r>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21</a:t>
            </a:fld>
            <a:endParaRPr lang="fr-FR"/>
          </a:p>
        </p:txBody>
      </p:sp>
    </p:spTree>
    <p:extLst>
      <p:ext uri="{BB962C8B-B14F-4D97-AF65-F5344CB8AC3E}">
        <p14:creationId xmlns:p14="http://schemas.microsoft.com/office/powerpoint/2010/main" val="42098564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Perturbateurs endocriniens</a:t>
            </a:r>
            <a:r>
              <a:rPr lang="fr-FR" baseline="0" dirty="0"/>
              <a:t>, prise de conscience relativement récente : terme de PE apparu début 90 </a:t>
            </a:r>
          </a:p>
          <a:p>
            <a:r>
              <a:rPr lang="fr-FR" baseline="0" dirty="0"/>
              <a:t>Rappel définition : </a:t>
            </a:r>
            <a:r>
              <a:rPr lang="fr-FR" sz="1200" b="0" i="0" kern="1200" dirty="0">
                <a:solidFill>
                  <a:schemeClr val="tx1"/>
                </a:solidFill>
                <a:effectLst/>
                <a:latin typeface="+mn-lt"/>
                <a:ea typeface="+mn-ea"/>
                <a:cs typeface="+mn-cs"/>
              </a:rPr>
              <a:t>Organisation mondiale de la santé </a:t>
            </a:r>
          </a:p>
          <a:p>
            <a:r>
              <a:rPr lang="fr-FR" sz="1200" b="0" i="0" kern="1200" dirty="0">
                <a:solidFill>
                  <a:schemeClr val="tx1"/>
                </a:solidFill>
                <a:effectLst/>
                <a:latin typeface="+mn-lt"/>
                <a:ea typeface="+mn-ea"/>
                <a:cs typeface="+mn-cs"/>
              </a:rPr>
              <a:t>Un perturbateur endocrinien (PE) désigne une substance ou un mélange exogène (</a:t>
            </a:r>
            <a:r>
              <a:rPr lang="fr-FR" sz="1200" b="0" i="0" kern="1200" dirty="0" err="1">
                <a:solidFill>
                  <a:schemeClr val="tx1"/>
                </a:solidFill>
                <a:effectLst/>
                <a:latin typeface="+mn-lt"/>
                <a:ea typeface="+mn-ea"/>
                <a:cs typeface="+mn-cs"/>
              </a:rPr>
              <a:t>cad</a:t>
            </a:r>
            <a:r>
              <a:rPr lang="fr-FR" sz="1200" b="0" i="0" kern="1200" dirty="0">
                <a:solidFill>
                  <a:schemeClr val="tx1"/>
                </a:solidFill>
                <a:effectLst/>
                <a:latin typeface="+mn-lt"/>
                <a:ea typeface="+mn-ea"/>
                <a:cs typeface="+mn-cs"/>
              </a:rPr>
              <a:t> extérieur à l’organisme) qui altère les fonctions du système endocrinien et induit en conséquence des effets nocifs sur la santé d’un organisme intact (ou) de ses descendants</a:t>
            </a:r>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22</a:t>
            </a:fld>
            <a:endParaRPr lang="fr-FR"/>
          </a:p>
        </p:txBody>
      </p:sp>
    </p:spTree>
    <p:extLst>
      <p:ext uri="{BB962C8B-B14F-4D97-AF65-F5344CB8AC3E}">
        <p14:creationId xmlns:p14="http://schemas.microsoft.com/office/powerpoint/2010/main" val="6653819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27</a:t>
            </a:fld>
            <a:endParaRPr lang="fr-FR"/>
          </a:p>
        </p:txBody>
      </p:sp>
    </p:spTree>
    <p:extLst>
      <p:ext uri="{BB962C8B-B14F-4D97-AF65-F5344CB8AC3E}">
        <p14:creationId xmlns:p14="http://schemas.microsoft.com/office/powerpoint/2010/main" val="3789857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28</a:t>
            </a:fld>
            <a:endParaRPr lang="fr-FR"/>
          </a:p>
        </p:txBody>
      </p:sp>
    </p:spTree>
    <p:extLst>
      <p:ext uri="{BB962C8B-B14F-4D97-AF65-F5344CB8AC3E}">
        <p14:creationId xmlns:p14="http://schemas.microsoft.com/office/powerpoint/2010/main" val="3789857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F6DE3802-A0EC-46B5-8C57-45CEFD941780}" type="slidenum">
              <a:rPr lang="fr-FR" smtClean="0"/>
              <a:t>31</a:t>
            </a:fld>
            <a:endParaRPr lang="fr-FR"/>
          </a:p>
        </p:txBody>
      </p:sp>
    </p:spTree>
    <p:extLst>
      <p:ext uri="{BB962C8B-B14F-4D97-AF65-F5344CB8AC3E}">
        <p14:creationId xmlns:p14="http://schemas.microsoft.com/office/powerpoint/2010/main" val="3789857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e DIAPOSITIV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Sous-titre 2"/>
          <p:cNvSpPr>
            <a:spLocks noGrp="1"/>
          </p:cNvSpPr>
          <p:nvPr>
            <p:ph type="subTitle" idx="1" hasCustomPrompt="1"/>
          </p:nvPr>
        </p:nvSpPr>
        <p:spPr>
          <a:xfrm>
            <a:off x="5220072" y="2427734"/>
            <a:ext cx="2664296" cy="571576"/>
          </a:xfrm>
        </p:spPr>
        <p:txBody>
          <a:bodyPr/>
          <a:lstStyle>
            <a:lvl1pPr marL="0" indent="0" algn="l">
              <a:buNone/>
              <a:defRPr>
                <a:solidFill>
                  <a:schemeClr val="bg1"/>
                </a:solidFill>
                <a:latin typeface="Arial" panose="020B0604020202020204" pitchFamily="34" charset="0"/>
                <a:cs typeface="Arial" panose="020B0604020202020204" pitchFamily="34" charset="0"/>
              </a:defRPr>
            </a:lvl1pPr>
            <a:lvl2pPr marL="362880" indent="0" algn="ctr">
              <a:buNone/>
              <a:defRPr>
                <a:solidFill>
                  <a:schemeClr val="tx1">
                    <a:tint val="75000"/>
                  </a:schemeClr>
                </a:solidFill>
              </a:defRPr>
            </a:lvl2pPr>
            <a:lvl3pPr marL="725759" indent="0" algn="ctr">
              <a:buNone/>
              <a:defRPr>
                <a:solidFill>
                  <a:schemeClr val="tx1">
                    <a:tint val="75000"/>
                  </a:schemeClr>
                </a:solidFill>
              </a:defRPr>
            </a:lvl3pPr>
            <a:lvl4pPr marL="1088639" indent="0" algn="ctr">
              <a:buNone/>
              <a:defRPr>
                <a:solidFill>
                  <a:schemeClr val="tx1">
                    <a:tint val="75000"/>
                  </a:schemeClr>
                </a:solidFill>
              </a:defRPr>
            </a:lvl4pPr>
            <a:lvl5pPr marL="1451519" indent="0" algn="ctr">
              <a:buNone/>
              <a:defRPr>
                <a:solidFill>
                  <a:schemeClr val="tx1">
                    <a:tint val="75000"/>
                  </a:schemeClr>
                </a:solidFill>
              </a:defRPr>
            </a:lvl5pPr>
            <a:lvl6pPr marL="1814398" indent="0" algn="ctr">
              <a:buNone/>
              <a:defRPr>
                <a:solidFill>
                  <a:schemeClr val="tx1">
                    <a:tint val="75000"/>
                  </a:schemeClr>
                </a:solidFill>
              </a:defRPr>
            </a:lvl6pPr>
            <a:lvl7pPr marL="2177278" indent="0" algn="ctr">
              <a:buNone/>
              <a:defRPr>
                <a:solidFill>
                  <a:schemeClr val="tx1">
                    <a:tint val="75000"/>
                  </a:schemeClr>
                </a:solidFill>
              </a:defRPr>
            </a:lvl7pPr>
            <a:lvl8pPr marL="2540157" indent="0" algn="ctr">
              <a:buNone/>
              <a:defRPr>
                <a:solidFill>
                  <a:schemeClr val="tx1">
                    <a:tint val="75000"/>
                  </a:schemeClr>
                </a:solidFill>
              </a:defRPr>
            </a:lvl8pPr>
            <a:lvl9pPr marL="2903037" indent="0" algn="ctr">
              <a:buNone/>
              <a:defRPr>
                <a:solidFill>
                  <a:schemeClr val="tx1">
                    <a:tint val="75000"/>
                  </a:schemeClr>
                </a:solidFill>
              </a:defRPr>
            </a:lvl9pPr>
          </a:lstStyle>
          <a:p>
            <a:r>
              <a:rPr lang="fr-FR" dirty="0"/>
              <a:t>Sous-titre</a:t>
            </a:r>
          </a:p>
        </p:txBody>
      </p:sp>
      <p:pic>
        <p:nvPicPr>
          <p:cNvPr id="2" name="Picture 2" descr="Bles_verts_coquelicots"/>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t="18248"/>
          <a:stretch>
            <a:fillRect/>
          </a:stretch>
        </p:blipFill>
        <p:spPr bwMode="auto">
          <a:xfrm>
            <a:off x="105290938" y="84818608"/>
            <a:ext cx="3600000" cy="19406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3" name="Titre 1"/>
          <p:cNvSpPr>
            <a:spLocks noGrp="1"/>
          </p:cNvSpPr>
          <p:nvPr userDrawn="1">
            <p:ph type="title" hasCustomPrompt="1"/>
          </p:nvPr>
        </p:nvSpPr>
        <p:spPr>
          <a:xfrm>
            <a:off x="5220072" y="1667755"/>
            <a:ext cx="2664296" cy="583575"/>
          </a:xfrm>
        </p:spPr>
        <p:txBody>
          <a:bodyPr/>
          <a:lstStyle>
            <a:lvl1pPr algn="l">
              <a:defRPr b="1">
                <a:solidFill>
                  <a:schemeClr val="bg1"/>
                </a:solidFill>
                <a:latin typeface="Arial" panose="020B0604020202020204" pitchFamily="34" charset="0"/>
                <a:cs typeface="Arial" panose="020B0604020202020204" pitchFamily="34" charset="0"/>
              </a:defRPr>
            </a:lvl1pPr>
          </a:lstStyle>
          <a:p>
            <a:r>
              <a:rPr lang="fr-FR" dirty="0"/>
              <a:t>TITRE</a:t>
            </a:r>
          </a:p>
        </p:txBody>
      </p:sp>
    </p:spTree>
    <p:extLst>
      <p:ext uri="{BB962C8B-B14F-4D97-AF65-F5344CB8AC3E}">
        <p14:creationId xmlns:p14="http://schemas.microsoft.com/office/powerpoint/2010/main" val="2896598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amp; texte">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lgn="l">
              <a:defRPr b="1">
                <a:solidFill>
                  <a:schemeClr val="bg1"/>
                </a:solidFill>
                <a:latin typeface="Arial" panose="020B0604020202020204" pitchFamily="34" charset="0"/>
                <a:cs typeface="Arial" panose="020B0604020202020204" pitchFamily="34" charset="0"/>
              </a:defRPr>
            </a:lvl1pPr>
          </a:lstStyle>
          <a:p>
            <a:r>
              <a:rPr lang="fr-FR" dirty="0"/>
              <a:t>TITRE</a:t>
            </a:r>
          </a:p>
        </p:txBody>
      </p:sp>
      <p:sp>
        <p:nvSpPr>
          <p:cNvPr id="3" name="Espace réservé du contenu 2"/>
          <p:cNvSpPr>
            <a:spLocks noGrp="1"/>
          </p:cNvSpPr>
          <p:nvPr>
            <p:ph idx="1" hasCustomPrompt="1"/>
          </p:nvPr>
        </p:nvSpPr>
        <p:spPr/>
        <p:txBody>
          <a:bodyPr/>
          <a:lstStyle>
            <a:lvl1pPr>
              <a:defRPr/>
            </a:lvl1pPr>
            <a:lvl2pPr>
              <a:defRPr baseline="0"/>
            </a:lvl2pPr>
          </a:lstStyle>
          <a:p>
            <a:pPr lvl="0"/>
            <a:r>
              <a:rPr lang="fr-FR" dirty="0"/>
              <a:t>Texte niveau 1</a:t>
            </a:r>
          </a:p>
          <a:p>
            <a:pPr lvl="1"/>
            <a:r>
              <a:rPr lang="fr-FR" dirty="0"/>
              <a:t>Texte niveau 2</a:t>
            </a:r>
          </a:p>
        </p:txBody>
      </p:sp>
      <p:sp>
        <p:nvSpPr>
          <p:cNvPr id="5" name="Espace réservé du numéro de diapositive 6">
            <a:extLst>
              <a:ext uri="{FF2B5EF4-FFF2-40B4-BE49-F238E27FC236}">
                <a16:creationId xmlns:a16="http://schemas.microsoft.com/office/drawing/2014/main" id="{20BBB75B-0ED9-7948-BD4C-F07A27B01C84}"/>
              </a:ext>
            </a:extLst>
          </p:cNvPr>
          <p:cNvSpPr>
            <a:spLocks noGrp="1"/>
          </p:cNvSpPr>
          <p:nvPr>
            <p:ph type="sldNum" sz="quarter" idx="4"/>
          </p:nvPr>
        </p:nvSpPr>
        <p:spPr>
          <a:xfrm>
            <a:off x="8723312" y="4745084"/>
            <a:ext cx="457200" cy="274637"/>
          </a:xfrm>
          <a:prstGeom prst="rect">
            <a:avLst/>
          </a:prstGeom>
        </p:spPr>
        <p:txBody>
          <a:bodyPr vert="horz" lIns="91440" tIns="45720" rIns="91440" bIns="45720" rtlCol="0" anchor="ctr"/>
          <a:lstStyle>
            <a:lvl1pPr algn="r">
              <a:defRPr sz="1200">
                <a:solidFill>
                  <a:srgbClr val="002457"/>
                </a:solidFill>
                <a:latin typeface="Arial" panose="020B0604020202020204" pitchFamily="34" charset="0"/>
                <a:cs typeface="Arial" panose="020B0604020202020204" pitchFamily="34" charset="0"/>
              </a:defRPr>
            </a:lvl1pPr>
          </a:lstStyle>
          <a:p>
            <a:fld id="{2E0CE5D9-5AAE-9543-B2AA-77FD93B8FBDA}" type="slidenum">
              <a:rPr lang="fr-FR" smtClean="0"/>
              <a:pPr/>
              <a:t>‹N°›</a:t>
            </a:fld>
            <a:endParaRPr lang="fr-FR"/>
          </a:p>
        </p:txBody>
      </p:sp>
      <p:sp>
        <p:nvSpPr>
          <p:cNvPr id="6" name="Espace réservé du pied de page 3">
            <a:extLst>
              <a:ext uri="{FF2B5EF4-FFF2-40B4-BE49-F238E27FC236}">
                <a16:creationId xmlns:a16="http://schemas.microsoft.com/office/drawing/2014/main" id="{C54A11B3-A0F6-E649-A339-8BEF983E25C0}"/>
              </a:ext>
            </a:extLst>
          </p:cNvPr>
          <p:cNvSpPr>
            <a:spLocks noGrp="1"/>
          </p:cNvSpPr>
          <p:nvPr>
            <p:ph type="ftr" sz="quarter" idx="3"/>
          </p:nvPr>
        </p:nvSpPr>
        <p:spPr>
          <a:xfrm>
            <a:off x="6588224" y="4738542"/>
            <a:ext cx="2160240" cy="274637"/>
          </a:xfrm>
          <a:prstGeom prst="rect">
            <a:avLst/>
          </a:prstGeom>
        </p:spPr>
        <p:txBody>
          <a:bodyPr vert="horz" lIns="91440" tIns="45720" rIns="91440" bIns="45720" rtlCol="0" anchor="ctr"/>
          <a:lstStyle>
            <a:lvl1pPr algn="ctr">
              <a:defRPr sz="1200">
                <a:solidFill>
                  <a:srgbClr val="002457"/>
                </a:solidFill>
              </a:defRPr>
            </a:lvl1pPr>
          </a:lstStyle>
          <a:p>
            <a:endParaRPr lang="fr-FR" dirty="0"/>
          </a:p>
        </p:txBody>
      </p:sp>
    </p:spTree>
    <p:extLst>
      <p:ext uri="{BB962C8B-B14F-4D97-AF65-F5344CB8AC3E}">
        <p14:creationId xmlns:p14="http://schemas.microsoft.com/office/powerpoint/2010/main" val="3682135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itre &amp; 2 colonnes texte">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lgn="l">
              <a:defRPr b="1">
                <a:solidFill>
                  <a:schemeClr val="bg1"/>
                </a:solidFill>
                <a:latin typeface="Arial" panose="020B0604020202020204" pitchFamily="34" charset="0"/>
                <a:cs typeface="Arial" panose="020B0604020202020204" pitchFamily="34" charset="0"/>
              </a:defRPr>
            </a:lvl1pPr>
          </a:lstStyle>
          <a:p>
            <a:r>
              <a:rPr lang="fr-FR" dirty="0"/>
              <a:t>TITRE</a:t>
            </a:r>
          </a:p>
        </p:txBody>
      </p:sp>
      <p:sp>
        <p:nvSpPr>
          <p:cNvPr id="3" name="Espace réservé du contenu 2"/>
          <p:cNvSpPr>
            <a:spLocks noGrp="1"/>
          </p:cNvSpPr>
          <p:nvPr>
            <p:ph sz="half" idx="1" hasCustomPrompt="1"/>
          </p:nvPr>
        </p:nvSpPr>
        <p:spPr>
          <a:xfrm>
            <a:off x="457200" y="1200151"/>
            <a:ext cx="4038600" cy="3394472"/>
          </a:xfrm>
        </p:spPr>
        <p:txBody>
          <a:bodyPr/>
          <a:lstStyle>
            <a:lvl1pPr>
              <a:defRPr sz="2222"/>
            </a:lvl1pPr>
            <a:lvl2pPr>
              <a:defRPr sz="1905"/>
            </a:lvl2pPr>
            <a:lvl3pPr>
              <a:defRPr sz="1587"/>
            </a:lvl3pPr>
            <a:lvl4pPr>
              <a:defRPr sz="1429"/>
            </a:lvl4pPr>
            <a:lvl5pPr>
              <a:defRPr sz="1429"/>
            </a:lvl5pPr>
            <a:lvl6pPr>
              <a:defRPr sz="1429"/>
            </a:lvl6pPr>
            <a:lvl7pPr>
              <a:defRPr sz="1429"/>
            </a:lvl7pPr>
            <a:lvl8pPr>
              <a:defRPr sz="1429"/>
            </a:lvl8pPr>
            <a:lvl9pPr>
              <a:defRPr sz="1429"/>
            </a:lvl9pPr>
          </a:lstStyle>
          <a:p>
            <a:pPr lvl="0"/>
            <a:r>
              <a:rPr lang="fr-FR" dirty="0"/>
              <a:t>Texte niveau 1</a:t>
            </a:r>
          </a:p>
          <a:p>
            <a:pPr lvl="1"/>
            <a:r>
              <a:rPr lang="fr-FR" dirty="0"/>
              <a:t>Texte niveau 2</a:t>
            </a:r>
          </a:p>
        </p:txBody>
      </p:sp>
      <p:sp>
        <p:nvSpPr>
          <p:cNvPr id="4" name="Espace réservé du contenu 3"/>
          <p:cNvSpPr>
            <a:spLocks noGrp="1"/>
          </p:cNvSpPr>
          <p:nvPr>
            <p:ph sz="half" idx="2" hasCustomPrompt="1"/>
          </p:nvPr>
        </p:nvSpPr>
        <p:spPr>
          <a:xfrm>
            <a:off x="4648200" y="1200151"/>
            <a:ext cx="4038600" cy="3394472"/>
          </a:xfrm>
        </p:spPr>
        <p:txBody>
          <a:bodyPr/>
          <a:lstStyle>
            <a:lvl1pPr>
              <a:defRPr sz="2222"/>
            </a:lvl1pPr>
            <a:lvl2pPr>
              <a:defRPr sz="1905"/>
            </a:lvl2pPr>
            <a:lvl3pPr>
              <a:defRPr sz="1587"/>
            </a:lvl3pPr>
            <a:lvl4pPr>
              <a:defRPr sz="1429"/>
            </a:lvl4pPr>
            <a:lvl5pPr>
              <a:defRPr sz="1429"/>
            </a:lvl5pPr>
            <a:lvl6pPr>
              <a:defRPr sz="1429"/>
            </a:lvl6pPr>
            <a:lvl7pPr>
              <a:defRPr sz="1429"/>
            </a:lvl7pPr>
            <a:lvl8pPr>
              <a:defRPr sz="1429"/>
            </a:lvl8pPr>
            <a:lvl9pPr>
              <a:defRPr sz="1429"/>
            </a:lvl9pPr>
          </a:lstStyle>
          <a:p>
            <a:pPr lvl="0"/>
            <a:r>
              <a:rPr lang="fr-FR" dirty="0"/>
              <a:t>Texte niveau 1</a:t>
            </a:r>
          </a:p>
          <a:p>
            <a:pPr lvl="1"/>
            <a:r>
              <a:rPr lang="fr-FR" dirty="0"/>
              <a:t>Texte niveau 2</a:t>
            </a:r>
          </a:p>
        </p:txBody>
      </p:sp>
      <p:sp>
        <p:nvSpPr>
          <p:cNvPr id="6" name="ZoneTexte 5"/>
          <p:cNvSpPr txBox="1"/>
          <p:nvPr userDrawn="1"/>
        </p:nvSpPr>
        <p:spPr>
          <a:xfrm>
            <a:off x="7916267" y="3780441"/>
            <a:ext cx="576064" cy="287771"/>
          </a:xfrm>
          <a:prstGeom prst="rect">
            <a:avLst/>
          </a:prstGeom>
          <a:noFill/>
        </p:spPr>
        <p:txBody>
          <a:bodyPr wrap="square" rtlCol="0">
            <a:spAutoFit/>
          </a:bodyPr>
          <a:lstStyle/>
          <a:p>
            <a:pPr algn="ctr"/>
            <a:fld id="{1F5F959C-473C-40BD-9BBF-488832126FB7}" type="slidenum">
              <a:rPr lang="fr-FR" sz="1270" b="0" smtClean="0">
                <a:solidFill>
                  <a:schemeClr val="bg1"/>
                </a:solidFill>
              </a:rPr>
              <a:pPr algn="ctr"/>
              <a:t>‹N°›</a:t>
            </a:fld>
            <a:endParaRPr lang="fr-FR" sz="1429" b="0" dirty="0">
              <a:solidFill>
                <a:schemeClr val="bg1"/>
              </a:solidFill>
            </a:endParaRPr>
          </a:p>
        </p:txBody>
      </p:sp>
      <p:sp>
        <p:nvSpPr>
          <p:cNvPr id="8" name="Espace réservé du pied de page 3">
            <a:extLst>
              <a:ext uri="{FF2B5EF4-FFF2-40B4-BE49-F238E27FC236}">
                <a16:creationId xmlns:a16="http://schemas.microsoft.com/office/drawing/2014/main" id="{28E66717-389E-7944-A208-0ED9D22C62E7}"/>
              </a:ext>
            </a:extLst>
          </p:cNvPr>
          <p:cNvSpPr>
            <a:spLocks noGrp="1"/>
          </p:cNvSpPr>
          <p:nvPr>
            <p:ph type="ftr" sz="quarter" idx="3"/>
          </p:nvPr>
        </p:nvSpPr>
        <p:spPr>
          <a:xfrm>
            <a:off x="6588224" y="4738542"/>
            <a:ext cx="2160240" cy="274637"/>
          </a:xfrm>
          <a:prstGeom prst="rect">
            <a:avLst/>
          </a:prstGeom>
        </p:spPr>
        <p:txBody>
          <a:bodyPr vert="horz" lIns="91440" tIns="45720" rIns="91440" bIns="45720" rtlCol="0" anchor="ctr"/>
          <a:lstStyle>
            <a:lvl1pPr algn="ctr">
              <a:defRPr sz="1200">
                <a:solidFill>
                  <a:srgbClr val="002457"/>
                </a:solidFill>
              </a:defRPr>
            </a:lvl1pPr>
          </a:lstStyle>
          <a:p>
            <a:endParaRPr lang="fr-FR" dirty="0"/>
          </a:p>
        </p:txBody>
      </p:sp>
      <p:sp>
        <p:nvSpPr>
          <p:cNvPr id="9" name="Espace réservé du numéro de diapositive 6">
            <a:extLst>
              <a:ext uri="{FF2B5EF4-FFF2-40B4-BE49-F238E27FC236}">
                <a16:creationId xmlns:a16="http://schemas.microsoft.com/office/drawing/2014/main" id="{7DF48848-E78E-6B47-8CCB-0DC15B50D47B}"/>
              </a:ext>
            </a:extLst>
          </p:cNvPr>
          <p:cNvSpPr>
            <a:spLocks noGrp="1"/>
          </p:cNvSpPr>
          <p:nvPr>
            <p:ph type="sldNum" sz="quarter" idx="4"/>
          </p:nvPr>
        </p:nvSpPr>
        <p:spPr>
          <a:xfrm>
            <a:off x="8723312" y="4745084"/>
            <a:ext cx="457200" cy="274637"/>
          </a:xfrm>
          <a:prstGeom prst="rect">
            <a:avLst/>
          </a:prstGeom>
        </p:spPr>
        <p:txBody>
          <a:bodyPr vert="horz" lIns="91440" tIns="45720" rIns="91440" bIns="45720" rtlCol="0" anchor="ctr"/>
          <a:lstStyle>
            <a:lvl1pPr algn="r">
              <a:defRPr sz="1200">
                <a:solidFill>
                  <a:srgbClr val="002457"/>
                </a:solidFill>
                <a:latin typeface="Arial" panose="020B0604020202020204" pitchFamily="34" charset="0"/>
                <a:cs typeface="Arial" panose="020B0604020202020204" pitchFamily="34" charset="0"/>
              </a:defRPr>
            </a:lvl1pPr>
          </a:lstStyle>
          <a:p>
            <a:fld id="{2E0CE5D9-5AAE-9543-B2AA-77FD93B8FBDA}" type="slidenum">
              <a:rPr lang="fr-FR" smtClean="0"/>
              <a:pPr/>
              <a:t>‹N°›</a:t>
            </a:fld>
            <a:endParaRPr lang="fr-FR"/>
          </a:p>
        </p:txBody>
      </p:sp>
    </p:spTree>
    <p:extLst>
      <p:ext uri="{BB962C8B-B14F-4D97-AF65-F5344CB8AC3E}">
        <p14:creationId xmlns:p14="http://schemas.microsoft.com/office/powerpoint/2010/main" val="711705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re &amp; texte &amp; image">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lgn="l">
              <a:defRPr b="1">
                <a:solidFill>
                  <a:schemeClr val="bg1"/>
                </a:solidFill>
                <a:latin typeface="Arial" panose="020B0604020202020204" pitchFamily="34" charset="0"/>
                <a:cs typeface="Arial" panose="020B0604020202020204" pitchFamily="34" charset="0"/>
              </a:defRPr>
            </a:lvl1pPr>
          </a:lstStyle>
          <a:p>
            <a:r>
              <a:rPr lang="fr-FR" dirty="0"/>
              <a:t>TITRE</a:t>
            </a:r>
          </a:p>
        </p:txBody>
      </p:sp>
      <p:sp>
        <p:nvSpPr>
          <p:cNvPr id="4" name="Espace réservé du contenu 3"/>
          <p:cNvSpPr>
            <a:spLocks noGrp="1"/>
          </p:cNvSpPr>
          <p:nvPr>
            <p:ph sz="half" idx="2" hasCustomPrompt="1"/>
          </p:nvPr>
        </p:nvSpPr>
        <p:spPr>
          <a:xfrm>
            <a:off x="467544" y="1085725"/>
            <a:ext cx="4038600" cy="2694716"/>
          </a:xfrm>
        </p:spPr>
        <p:txBody>
          <a:bodyPr/>
          <a:lstStyle>
            <a:lvl1pPr>
              <a:defRPr sz="2222">
                <a:latin typeface="Arial" panose="020B0604020202020204" pitchFamily="34" charset="0"/>
                <a:cs typeface="Arial" panose="020B0604020202020204" pitchFamily="34" charset="0"/>
              </a:defRPr>
            </a:lvl1pPr>
            <a:lvl2pPr>
              <a:defRPr sz="1905"/>
            </a:lvl2pPr>
            <a:lvl3pPr>
              <a:defRPr sz="1587"/>
            </a:lvl3pPr>
            <a:lvl4pPr>
              <a:defRPr sz="1429"/>
            </a:lvl4pPr>
            <a:lvl5pPr>
              <a:defRPr sz="1429"/>
            </a:lvl5pPr>
            <a:lvl6pPr>
              <a:defRPr sz="1429"/>
            </a:lvl6pPr>
            <a:lvl7pPr>
              <a:defRPr sz="1429"/>
            </a:lvl7pPr>
            <a:lvl8pPr>
              <a:defRPr sz="1429"/>
            </a:lvl8pPr>
            <a:lvl9pPr>
              <a:defRPr sz="1429"/>
            </a:lvl9pPr>
          </a:lstStyle>
          <a:p>
            <a:pPr lvl="0"/>
            <a:r>
              <a:rPr lang="fr-FR" dirty="0"/>
              <a:t>Texte niveau 1</a:t>
            </a:r>
          </a:p>
          <a:p>
            <a:pPr lvl="1"/>
            <a:r>
              <a:rPr lang="fr-FR" dirty="0"/>
              <a:t>Texte niveau 2</a:t>
            </a:r>
          </a:p>
        </p:txBody>
      </p:sp>
      <p:sp>
        <p:nvSpPr>
          <p:cNvPr id="5" name="Espace réservé pour une image  2"/>
          <p:cNvSpPr>
            <a:spLocks noGrp="1"/>
          </p:cNvSpPr>
          <p:nvPr>
            <p:ph type="pic" idx="1"/>
          </p:nvPr>
        </p:nvSpPr>
        <p:spPr>
          <a:xfrm>
            <a:off x="5148064" y="1107618"/>
            <a:ext cx="3600000" cy="2694717"/>
          </a:xfrm>
        </p:spPr>
        <p:txBody>
          <a:bodyPr/>
          <a:lstStyle>
            <a:lvl1pPr marL="0" indent="0">
              <a:buNone/>
              <a:defRPr sz="2540"/>
            </a:lvl1pPr>
            <a:lvl2pPr marL="362880" indent="0">
              <a:buNone/>
              <a:defRPr sz="2222"/>
            </a:lvl2pPr>
            <a:lvl3pPr marL="725759" indent="0">
              <a:buNone/>
              <a:defRPr sz="1905"/>
            </a:lvl3pPr>
            <a:lvl4pPr marL="1088639" indent="0">
              <a:buNone/>
              <a:defRPr sz="1587"/>
            </a:lvl4pPr>
            <a:lvl5pPr marL="1451519" indent="0">
              <a:buNone/>
              <a:defRPr sz="1587"/>
            </a:lvl5pPr>
            <a:lvl6pPr marL="1814398" indent="0">
              <a:buNone/>
              <a:defRPr sz="1587"/>
            </a:lvl6pPr>
            <a:lvl7pPr marL="2177278" indent="0">
              <a:buNone/>
              <a:defRPr sz="1587"/>
            </a:lvl7pPr>
            <a:lvl8pPr marL="2540157" indent="0">
              <a:buNone/>
              <a:defRPr sz="1587"/>
            </a:lvl8pPr>
            <a:lvl9pPr marL="2903037" indent="0">
              <a:buNone/>
              <a:defRPr sz="1587"/>
            </a:lvl9pPr>
          </a:lstStyle>
          <a:p>
            <a:endParaRPr lang="fr-FR" dirty="0"/>
          </a:p>
        </p:txBody>
      </p:sp>
      <p:sp>
        <p:nvSpPr>
          <p:cNvPr id="6" name="Espace réservé du texte 3"/>
          <p:cNvSpPr>
            <a:spLocks noGrp="1"/>
          </p:cNvSpPr>
          <p:nvPr>
            <p:ph type="body" sz="half" idx="10" hasCustomPrompt="1"/>
          </p:nvPr>
        </p:nvSpPr>
        <p:spPr>
          <a:xfrm>
            <a:off x="5148064" y="3922488"/>
            <a:ext cx="3600000" cy="603647"/>
          </a:xfrm>
        </p:spPr>
        <p:txBody>
          <a:bodyPr>
            <a:normAutofit/>
          </a:bodyPr>
          <a:lstStyle>
            <a:lvl1pPr marL="0" indent="0" algn="ctr">
              <a:buNone/>
              <a:defRPr sz="1587" b="0"/>
            </a:lvl1pPr>
            <a:lvl2pPr marL="362880" indent="0">
              <a:buNone/>
              <a:defRPr sz="952"/>
            </a:lvl2pPr>
            <a:lvl3pPr marL="725759" indent="0">
              <a:buNone/>
              <a:defRPr sz="794"/>
            </a:lvl3pPr>
            <a:lvl4pPr marL="1088639" indent="0">
              <a:buNone/>
              <a:defRPr sz="714"/>
            </a:lvl4pPr>
            <a:lvl5pPr marL="1451519" indent="0">
              <a:buNone/>
              <a:defRPr sz="714"/>
            </a:lvl5pPr>
            <a:lvl6pPr marL="1814398" indent="0">
              <a:buNone/>
              <a:defRPr sz="714"/>
            </a:lvl6pPr>
            <a:lvl7pPr marL="2177278" indent="0">
              <a:buNone/>
              <a:defRPr sz="714"/>
            </a:lvl7pPr>
            <a:lvl8pPr marL="2540157" indent="0">
              <a:buNone/>
              <a:defRPr sz="714"/>
            </a:lvl8pPr>
            <a:lvl9pPr marL="2903037" indent="0">
              <a:buNone/>
              <a:defRPr sz="714"/>
            </a:lvl9pPr>
          </a:lstStyle>
          <a:p>
            <a:pPr lvl="0"/>
            <a:r>
              <a:rPr lang="fr-FR" dirty="0"/>
              <a:t>Légende image</a:t>
            </a:r>
          </a:p>
        </p:txBody>
      </p:sp>
      <p:sp>
        <p:nvSpPr>
          <p:cNvPr id="8" name="ZoneTexte 7"/>
          <p:cNvSpPr txBox="1"/>
          <p:nvPr userDrawn="1"/>
        </p:nvSpPr>
        <p:spPr>
          <a:xfrm>
            <a:off x="7916267" y="3780441"/>
            <a:ext cx="576064" cy="287771"/>
          </a:xfrm>
          <a:prstGeom prst="rect">
            <a:avLst/>
          </a:prstGeom>
          <a:noFill/>
        </p:spPr>
        <p:txBody>
          <a:bodyPr wrap="square" rtlCol="0">
            <a:spAutoFit/>
          </a:bodyPr>
          <a:lstStyle/>
          <a:p>
            <a:pPr algn="ctr"/>
            <a:fld id="{1F5F959C-473C-40BD-9BBF-488832126FB7}" type="slidenum">
              <a:rPr lang="fr-FR" sz="1270" b="0" smtClean="0">
                <a:solidFill>
                  <a:schemeClr val="bg1"/>
                </a:solidFill>
              </a:rPr>
              <a:pPr algn="ctr"/>
              <a:t>‹N°›</a:t>
            </a:fld>
            <a:endParaRPr lang="fr-FR" sz="1429" b="0" dirty="0">
              <a:solidFill>
                <a:schemeClr val="bg1"/>
              </a:solidFill>
            </a:endParaRPr>
          </a:p>
        </p:txBody>
      </p:sp>
      <p:sp>
        <p:nvSpPr>
          <p:cNvPr id="9" name="Espace réservé du pied de page 3">
            <a:extLst>
              <a:ext uri="{FF2B5EF4-FFF2-40B4-BE49-F238E27FC236}">
                <a16:creationId xmlns:a16="http://schemas.microsoft.com/office/drawing/2014/main" id="{E17993CA-F32B-8D48-9955-31A47653D638}"/>
              </a:ext>
            </a:extLst>
          </p:cNvPr>
          <p:cNvSpPr>
            <a:spLocks noGrp="1"/>
          </p:cNvSpPr>
          <p:nvPr>
            <p:ph type="ftr" sz="quarter" idx="3"/>
          </p:nvPr>
        </p:nvSpPr>
        <p:spPr>
          <a:xfrm>
            <a:off x="6588224" y="4738542"/>
            <a:ext cx="2160240" cy="274637"/>
          </a:xfrm>
          <a:prstGeom prst="rect">
            <a:avLst/>
          </a:prstGeom>
        </p:spPr>
        <p:txBody>
          <a:bodyPr vert="horz" lIns="91440" tIns="45720" rIns="91440" bIns="45720" rtlCol="0" anchor="ctr"/>
          <a:lstStyle>
            <a:lvl1pPr algn="ctr">
              <a:defRPr sz="1200">
                <a:solidFill>
                  <a:srgbClr val="002457"/>
                </a:solidFill>
              </a:defRPr>
            </a:lvl1pPr>
          </a:lstStyle>
          <a:p>
            <a:endParaRPr lang="fr-FR" dirty="0"/>
          </a:p>
        </p:txBody>
      </p:sp>
      <p:sp>
        <p:nvSpPr>
          <p:cNvPr id="10" name="Espace réservé du numéro de diapositive 6">
            <a:extLst>
              <a:ext uri="{FF2B5EF4-FFF2-40B4-BE49-F238E27FC236}">
                <a16:creationId xmlns:a16="http://schemas.microsoft.com/office/drawing/2014/main" id="{D555DC70-3BA0-3348-8E6D-95F57C85495C}"/>
              </a:ext>
            </a:extLst>
          </p:cNvPr>
          <p:cNvSpPr>
            <a:spLocks noGrp="1"/>
          </p:cNvSpPr>
          <p:nvPr>
            <p:ph type="sldNum" sz="quarter" idx="4"/>
          </p:nvPr>
        </p:nvSpPr>
        <p:spPr>
          <a:xfrm>
            <a:off x="8723312" y="4745084"/>
            <a:ext cx="457200" cy="274637"/>
          </a:xfrm>
          <a:prstGeom prst="rect">
            <a:avLst/>
          </a:prstGeom>
        </p:spPr>
        <p:txBody>
          <a:bodyPr vert="horz" lIns="91440" tIns="45720" rIns="91440" bIns="45720" rtlCol="0" anchor="ctr"/>
          <a:lstStyle>
            <a:lvl1pPr algn="r">
              <a:defRPr sz="1200">
                <a:solidFill>
                  <a:srgbClr val="002457"/>
                </a:solidFill>
                <a:latin typeface="Arial" panose="020B0604020202020204" pitchFamily="34" charset="0"/>
                <a:cs typeface="Arial" panose="020B0604020202020204" pitchFamily="34" charset="0"/>
              </a:defRPr>
            </a:lvl1pPr>
          </a:lstStyle>
          <a:p>
            <a:fld id="{2E0CE5D9-5AAE-9543-B2AA-77FD93B8FBDA}" type="slidenum">
              <a:rPr lang="fr-FR" smtClean="0"/>
              <a:pPr/>
              <a:t>‹N°›</a:t>
            </a:fld>
            <a:endParaRPr lang="fr-FR"/>
          </a:p>
        </p:txBody>
      </p:sp>
    </p:spTree>
    <p:extLst>
      <p:ext uri="{BB962C8B-B14F-4D97-AF65-F5344CB8AC3E}">
        <p14:creationId xmlns:p14="http://schemas.microsoft.com/office/powerpoint/2010/main" val="1115819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re &amp; image sans légende">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lgn="l">
              <a:defRPr b="1">
                <a:solidFill>
                  <a:schemeClr val="bg1"/>
                </a:solidFill>
                <a:latin typeface="Arial" panose="020B0604020202020204" pitchFamily="34" charset="0"/>
                <a:cs typeface="Arial" panose="020B0604020202020204" pitchFamily="34" charset="0"/>
              </a:defRPr>
            </a:lvl1pPr>
          </a:lstStyle>
          <a:p>
            <a:r>
              <a:rPr lang="fr-FR" dirty="0"/>
              <a:t>TITRE</a:t>
            </a:r>
          </a:p>
        </p:txBody>
      </p:sp>
      <p:sp>
        <p:nvSpPr>
          <p:cNvPr id="4" name="Espace réservé pour une image  2"/>
          <p:cNvSpPr>
            <a:spLocks noGrp="1"/>
          </p:cNvSpPr>
          <p:nvPr>
            <p:ph type="pic" idx="1"/>
          </p:nvPr>
        </p:nvSpPr>
        <p:spPr>
          <a:xfrm>
            <a:off x="467544" y="1085724"/>
            <a:ext cx="8208912" cy="3214218"/>
          </a:xfrm>
        </p:spPr>
        <p:txBody>
          <a:bodyPr/>
          <a:lstStyle>
            <a:lvl1pPr marL="0" indent="0">
              <a:buNone/>
              <a:defRPr sz="2540"/>
            </a:lvl1pPr>
            <a:lvl2pPr marL="362880" indent="0">
              <a:buNone/>
              <a:defRPr sz="2222"/>
            </a:lvl2pPr>
            <a:lvl3pPr marL="725759" indent="0">
              <a:buNone/>
              <a:defRPr sz="1905"/>
            </a:lvl3pPr>
            <a:lvl4pPr marL="1088639" indent="0">
              <a:buNone/>
              <a:defRPr sz="1587"/>
            </a:lvl4pPr>
            <a:lvl5pPr marL="1451519" indent="0">
              <a:buNone/>
              <a:defRPr sz="1587"/>
            </a:lvl5pPr>
            <a:lvl6pPr marL="1814398" indent="0">
              <a:buNone/>
              <a:defRPr sz="1587"/>
            </a:lvl6pPr>
            <a:lvl7pPr marL="2177278" indent="0">
              <a:buNone/>
              <a:defRPr sz="1587"/>
            </a:lvl7pPr>
            <a:lvl8pPr marL="2540157" indent="0">
              <a:buNone/>
              <a:defRPr sz="1587"/>
            </a:lvl8pPr>
            <a:lvl9pPr marL="2903037" indent="0">
              <a:buNone/>
              <a:defRPr sz="1587"/>
            </a:lvl9pPr>
          </a:lstStyle>
          <a:p>
            <a:endParaRPr lang="fr-FR"/>
          </a:p>
        </p:txBody>
      </p:sp>
      <p:sp>
        <p:nvSpPr>
          <p:cNvPr id="6" name="Espace réservé du pied de page 3">
            <a:extLst>
              <a:ext uri="{FF2B5EF4-FFF2-40B4-BE49-F238E27FC236}">
                <a16:creationId xmlns:a16="http://schemas.microsoft.com/office/drawing/2014/main" id="{F9B8B2D9-722E-5148-A492-A83710F8E6BC}"/>
              </a:ext>
            </a:extLst>
          </p:cNvPr>
          <p:cNvSpPr>
            <a:spLocks noGrp="1"/>
          </p:cNvSpPr>
          <p:nvPr>
            <p:ph type="ftr" sz="quarter" idx="3"/>
          </p:nvPr>
        </p:nvSpPr>
        <p:spPr>
          <a:xfrm>
            <a:off x="6588224" y="4738542"/>
            <a:ext cx="2160240" cy="274637"/>
          </a:xfrm>
          <a:prstGeom prst="rect">
            <a:avLst/>
          </a:prstGeom>
        </p:spPr>
        <p:txBody>
          <a:bodyPr vert="horz" lIns="91440" tIns="45720" rIns="91440" bIns="45720" rtlCol="0" anchor="ctr"/>
          <a:lstStyle>
            <a:lvl1pPr algn="ctr">
              <a:defRPr sz="1200">
                <a:solidFill>
                  <a:srgbClr val="002457"/>
                </a:solidFill>
              </a:defRPr>
            </a:lvl1pPr>
          </a:lstStyle>
          <a:p>
            <a:endParaRPr lang="fr-FR" dirty="0"/>
          </a:p>
        </p:txBody>
      </p:sp>
      <p:sp>
        <p:nvSpPr>
          <p:cNvPr id="7" name="Espace réservé du numéro de diapositive 6">
            <a:extLst>
              <a:ext uri="{FF2B5EF4-FFF2-40B4-BE49-F238E27FC236}">
                <a16:creationId xmlns:a16="http://schemas.microsoft.com/office/drawing/2014/main" id="{7D55546F-A3CD-2B43-82B3-4D1F53BF4E07}"/>
              </a:ext>
            </a:extLst>
          </p:cNvPr>
          <p:cNvSpPr>
            <a:spLocks noGrp="1"/>
          </p:cNvSpPr>
          <p:nvPr>
            <p:ph type="sldNum" sz="quarter" idx="4"/>
          </p:nvPr>
        </p:nvSpPr>
        <p:spPr>
          <a:xfrm>
            <a:off x="8723312" y="4745084"/>
            <a:ext cx="457200" cy="274637"/>
          </a:xfrm>
          <a:prstGeom prst="rect">
            <a:avLst/>
          </a:prstGeom>
        </p:spPr>
        <p:txBody>
          <a:bodyPr vert="horz" lIns="91440" tIns="45720" rIns="91440" bIns="45720" rtlCol="0" anchor="ctr"/>
          <a:lstStyle>
            <a:lvl1pPr algn="r">
              <a:defRPr sz="1200">
                <a:solidFill>
                  <a:srgbClr val="002457"/>
                </a:solidFill>
                <a:latin typeface="Arial" panose="020B0604020202020204" pitchFamily="34" charset="0"/>
                <a:cs typeface="Arial" panose="020B0604020202020204" pitchFamily="34" charset="0"/>
              </a:defRPr>
            </a:lvl1pPr>
          </a:lstStyle>
          <a:p>
            <a:fld id="{2E0CE5D9-5AAE-9543-B2AA-77FD93B8FBDA}" type="slidenum">
              <a:rPr lang="fr-FR" smtClean="0"/>
              <a:pPr/>
              <a:t>‹N°›</a:t>
            </a:fld>
            <a:endParaRPr lang="fr-FR"/>
          </a:p>
        </p:txBody>
      </p:sp>
    </p:spTree>
    <p:extLst>
      <p:ext uri="{BB962C8B-B14F-4D97-AF65-F5344CB8AC3E}">
        <p14:creationId xmlns:p14="http://schemas.microsoft.com/office/powerpoint/2010/main" val="3318238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amp; 2 images avec légende">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lgn="l">
              <a:defRPr b="1">
                <a:solidFill>
                  <a:schemeClr val="bg1"/>
                </a:solidFill>
                <a:latin typeface="Arial" panose="020B0604020202020204" pitchFamily="34" charset="0"/>
                <a:cs typeface="Arial" panose="020B0604020202020204" pitchFamily="34" charset="0"/>
              </a:defRPr>
            </a:lvl1pPr>
          </a:lstStyle>
          <a:p>
            <a:r>
              <a:rPr lang="fr-FR" dirty="0"/>
              <a:t>TITRE</a:t>
            </a:r>
          </a:p>
        </p:txBody>
      </p:sp>
      <p:sp>
        <p:nvSpPr>
          <p:cNvPr id="4" name="Espace réservé pour une image  2"/>
          <p:cNvSpPr>
            <a:spLocks noGrp="1"/>
          </p:cNvSpPr>
          <p:nvPr>
            <p:ph type="pic" idx="1"/>
          </p:nvPr>
        </p:nvSpPr>
        <p:spPr>
          <a:xfrm>
            <a:off x="467544" y="1085725"/>
            <a:ext cx="3600000" cy="2422129"/>
          </a:xfrm>
        </p:spPr>
        <p:txBody>
          <a:bodyPr/>
          <a:lstStyle>
            <a:lvl1pPr marL="0" indent="0">
              <a:buNone/>
              <a:defRPr sz="2540"/>
            </a:lvl1pPr>
            <a:lvl2pPr marL="362880" indent="0">
              <a:buNone/>
              <a:defRPr sz="2222"/>
            </a:lvl2pPr>
            <a:lvl3pPr marL="725759" indent="0">
              <a:buNone/>
              <a:defRPr sz="1905"/>
            </a:lvl3pPr>
            <a:lvl4pPr marL="1088639" indent="0">
              <a:buNone/>
              <a:defRPr sz="1587"/>
            </a:lvl4pPr>
            <a:lvl5pPr marL="1451519" indent="0">
              <a:buNone/>
              <a:defRPr sz="1587"/>
            </a:lvl5pPr>
            <a:lvl6pPr marL="1814398" indent="0">
              <a:buNone/>
              <a:defRPr sz="1587"/>
            </a:lvl6pPr>
            <a:lvl7pPr marL="2177278" indent="0">
              <a:buNone/>
              <a:defRPr sz="1587"/>
            </a:lvl7pPr>
            <a:lvl8pPr marL="2540157" indent="0">
              <a:buNone/>
              <a:defRPr sz="1587"/>
            </a:lvl8pPr>
            <a:lvl9pPr marL="2903037" indent="0">
              <a:buNone/>
              <a:defRPr sz="1587"/>
            </a:lvl9pPr>
          </a:lstStyle>
          <a:p>
            <a:endParaRPr lang="fr-FR"/>
          </a:p>
        </p:txBody>
      </p:sp>
      <p:sp>
        <p:nvSpPr>
          <p:cNvPr id="5" name="Espace réservé du texte 3"/>
          <p:cNvSpPr>
            <a:spLocks noGrp="1"/>
          </p:cNvSpPr>
          <p:nvPr>
            <p:ph type="body" sz="half" idx="2" hasCustomPrompt="1"/>
          </p:nvPr>
        </p:nvSpPr>
        <p:spPr>
          <a:xfrm>
            <a:off x="467544" y="3755951"/>
            <a:ext cx="3600000" cy="603647"/>
          </a:xfrm>
        </p:spPr>
        <p:txBody>
          <a:bodyPr>
            <a:normAutofit/>
          </a:bodyPr>
          <a:lstStyle>
            <a:lvl1pPr marL="0" indent="0" algn="l">
              <a:buNone/>
              <a:defRPr sz="1587"/>
            </a:lvl1pPr>
            <a:lvl2pPr marL="362880" indent="0">
              <a:buNone/>
              <a:defRPr sz="952"/>
            </a:lvl2pPr>
            <a:lvl3pPr marL="725759" indent="0">
              <a:buNone/>
              <a:defRPr sz="794"/>
            </a:lvl3pPr>
            <a:lvl4pPr marL="1088639" indent="0">
              <a:buNone/>
              <a:defRPr sz="714"/>
            </a:lvl4pPr>
            <a:lvl5pPr marL="1451519" indent="0">
              <a:buNone/>
              <a:defRPr sz="714"/>
            </a:lvl5pPr>
            <a:lvl6pPr marL="1814398" indent="0">
              <a:buNone/>
              <a:defRPr sz="714"/>
            </a:lvl6pPr>
            <a:lvl7pPr marL="2177278" indent="0">
              <a:buNone/>
              <a:defRPr sz="714"/>
            </a:lvl7pPr>
            <a:lvl8pPr marL="2540157" indent="0">
              <a:buNone/>
              <a:defRPr sz="714"/>
            </a:lvl8pPr>
            <a:lvl9pPr marL="2903037" indent="0">
              <a:buNone/>
              <a:defRPr sz="714"/>
            </a:lvl9pPr>
          </a:lstStyle>
          <a:p>
            <a:pPr lvl="0"/>
            <a:r>
              <a:rPr lang="fr-FR" dirty="0"/>
              <a:t>Légende image</a:t>
            </a:r>
          </a:p>
        </p:txBody>
      </p:sp>
      <p:sp>
        <p:nvSpPr>
          <p:cNvPr id="7" name="Espace réservé pour une image  2"/>
          <p:cNvSpPr>
            <a:spLocks noGrp="1"/>
          </p:cNvSpPr>
          <p:nvPr>
            <p:ph type="pic" idx="10"/>
          </p:nvPr>
        </p:nvSpPr>
        <p:spPr>
          <a:xfrm>
            <a:off x="5076056" y="1085725"/>
            <a:ext cx="3600000" cy="2422129"/>
          </a:xfrm>
        </p:spPr>
        <p:txBody>
          <a:bodyPr/>
          <a:lstStyle>
            <a:lvl1pPr marL="0" indent="0">
              <a:buNone/>
              <a:defRPr sz="2540"/>
            </a:lvl1pPr>
            <a:lvl2pPr marL="362880" indent="0">
              <a:buNone/>
              <a:defRPr sz="2222"/>
            </a:lvl2pPr>
            <a:lvl3pPr marL="725759" indent="0">
              <a:buNone/>
              <a:defRPr sz="1905"/>
            </a:lvl3pPr>
            <a:lvl4pPr marL="1088639" indent="0">
              <a:buNone/>
              <a:defRPr sz="1587"/>
            </a:lvl4pPr>
            <a:lvl5pPr marL="1451519" indent="0">
              <a:buNone/>
              <a:defRPr sz="1587"/>
            </a:lvl5pPr>
            <a:lvl6pPr marL="1814398" indent="0">
              <a:buNone/>
              <a:defRPr sz="1587"/>
            </a:lvl6pPr>
            <a:lvl7pPr marL="2177278" indent="0">
              <a:buNone/>
              <a:defRPr sz="1587"/>
            </a:lvl7pPr>
            <a:lvl8pPr marL="2540157" indent="0">
              <a:buNone/>
              <a:defRPr sz="1587"/>
            </a:lvl8pPr>
            <a:lvl9pPr marL="2903037" indent="0">
              <a:buNone/>
              <a:defRPr sz="1587"/>
            </a:lvl9pPr>
          </a:lstStyle>
          <a:p>
            <a:endParaRPr lang="fr-FR"/>
          </a:p>
        </p:txBody>
      </p:sp>
      <p:sp>
        <p:nvSpPr>
          <p:cNvPr id="8" name="Espace réservé du texte 3"/>
          <p:cNvSpPr>
            <a:spLocks noGrp="1"/>
          </p:cNvSpPr>
          <p:nvPr>
            <p:ph type="body" sz="half" idx="11" hasCustomPrompt="1"/>
          </p:nvPr>
        </p:nvSpPr>
        <p:spPr>
          <a:xfrm>
            <a:off x="5076056" y="3761271"/>
            <a:ext cx="3600000" cy="603647"/>
          </a:xfrm>
        </p:spPr>
        <p:txBody>
          <a:bodyPr>
            <a:normAutofit/>
          </a:bodyPr>
          <a:lstStyle>
            <a:lvl1pPr marL="0" indent="0" algn="l">
              <a:buNone/>
              <a:defRPr sz="1587"/>
            </a:lvl1pPr>
            <a:lvl2pPr marL="362880" indent="0">
              <a:buNone/>
              <a:defRPr sz="952"/>
            </a:lvl2pPr>
            <a:lvl3pPr marL="725759" indent="0">
              <a:buNone/>
              <a:defRPr sz="794"/>
            </a:lvl3pPr>
            <a:lvl4pPr marL="1088639" indent="0">
              <a:buNone/>
              <a:defRPr sz="714"/>
            </a:lvl4pPr>
            <a:lvl5pPr marL="1451519" indent="0">
              <a:buNone/>
              <a:defRPr sz="714"/>
            </a:lvl5pPr>
            <a:lvl6pPr marL="1814398" indent="0">
              <a:buNone/>
              <a:defRPr sz="714"/>
            </a:lvl6pPr>
            <a:lvl7pPr marL="2177278" indent="0">
              <a:buNone/>
              <a:defRPr sz="714"/>
            </a:lvl7pPr>
            <a:lvl8pPr marL="2540157" indent="0">
              <a:buNone/>
              <a:defRPr sz="714"/>
            </a:lvl8pPr>
            <a:lvl9pPr marL="2903037" indent="0">
              <a:buNone/>
              <a:defRPr sz="714"/>
            </a:lvl9pPr>
          </a:lstStyle>
          <a:p>
            <a:pPr lvl="0"/>
            <a:r>
              <a:rPr lang="fr-FR" dirty="0"/>
              <a:t>Légende image</a:t>
            </a:r>
          </a:p>
        </p:txBody>
      </p:sp>
      <p:sp>
        <p:nvSpPr>
          <p:cNvPr id="10" name="Espace réservé du pied de page 3">
            <a:extLst>
              <a:ext uri="{FF2B5EF4-FFF2-40B4-BE49-F238E27FC236}">
                <a16:creationId xmlns:a16="http://schemas.microsoft.com/office/drawing/2014/main" id="{DD94F0CF-8246-DD46-9397-0E84D7D9CA41}"/>
              </a:ext>
            </a:extLst>
          </p:cNvPr>
          <p:cNvSpPr>
            <a:spLocks noGrp="1"/>
          </p:cNvSpPr>
          <p:nvPr>
            <p:ph type="ftr" sz="quarter" idx="3"/>
          </p:nvPr>
        </p:nvSpPr>
        <p:spPr>
          <a:xfrm>
            <a:off x="6588224" y="4738542"/>
            <a:ext cx="2160240" cy="274637"/>
          </a:xfrm>
          <a:prstGeom prst="rect">
            <a:avLst/>
          </a:prstGeom>
        </p:spPr>
        <p:txBody>
          <a:bodyPr vert="horz" lIns="91440" tIns="45720" rIns="91440" bIns="45720" rtlCol="0" anchor="ctr"/>
          <a:lstStyle>
            <a:lvl1pPr algn="ctr">
              <a:defRPr sz="1200">
                <a:solidFill>
                  <a:srgbClr val="002457"/>
                </a:solidFill>
              </a:defRPr>
            </a:lvl1pPr>
          </a:lstStyle>
          <a:p>
            <a:endParaRPr lang="fr-FR" dirty="0"/>
          </a:p>
        </p:txBody>
      </p:sp>
      <p:sp>
        <p:nvSpPr>
          <p:cNvPr id="11" name="Espace réservé du numéro de diapositive 6">
            <a:extLst>
              <a:ext uri="{FF2B5EF4-FFF2-40B4-BE49-F238E27FC236}">
                <a16:creationId xmlns:a16="http://schemas.microsoft.com/office/drawing/2014/main" id="{01A1B4C8-D04A-EB40-A140-313025545B86}"/>
              </a:ext>
            </a:extLst>
          </p:cNvPr>
          <p:cNvSpPr>
            <a:spLocks noGrp="1"/>
          </p:cNvSpPr>
          <p:nvPr>
            <p:ph type="sldNum" sz="quarter" idx="4"/>
          </p:nvPr>
        </p:nvSpPr>
        <p:spPr>
          <a:xfrm>
            <a:off x="8723312" y="4745084"/>
            <a:ext cx="457200" cy="274637"/>
          </a:xfrm>
          <a:prstGeom prst="rect">
            <a:avLst/>
          </a:prstGeom>
        </p:spPr>
        <p:txBody>
          <a:bodyPr vert="horz" lIns="91440" tIns="45720" rIns="91440" bIns="45720" rtlCol="0" anchor="ctr"/>
          <a:lstStyle>
            <a:lvl1pPr algn="r">
              <a:defRPr sz="1200">
                <a:solidFill>
                  <a:srgbClr val="002457"/>
                </a:solidFill>
                <a:latin typeface="Arial" panose="020B0604020202020204" pitchFamily="34" charset="0"/>
                <a:cs typeface="Arial" panose="020B0604020202020204" pitchFamily="34" charset="0"/>
              </a:defRPr>
            </a:lvl1pPr>
          </a:lstStyle>
          <a:p>
            <a:fld id="{2E0CE5D9-5AAE-9543-B2AA-77FD93B8FBDA}" type="slidenum">
              <a:rPr lang="fr-FR" smtClean="0"/>
              <a:pPr/>
              <a:t>‹N°›</a:t>
            </a:fld>
            <a:endParaRPr lang="fr-FR"/>
          </a:p>
        </p:txBody>
      </p:sp>
    </p:spTree>
    <p:extLst>
      <p:ext uri="{BB962C8B-B14F-4D97-AF65-F5344CB8AC3E}">
        <p14:creationId xmlns:p14="http://schemas.microsoft.com/office/powerpoint/2010/main" val="3696161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amp; 4 images avec légende">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lgn="l">
              <a:defRPr b="1">
                <a:solidFill>
                  <a:schemeClr val="bg1"/>
                </a:solidFill>
                <a:latin typeface="Arial" panose="020B0604020202020204" pitchFamily="34" charset="0"/>
                <a:cs typeface="Arial" panose="020B0604020202020204" pitchFamily="34" charset="0"/>
              </a:defRPr>
            </a:lvl1pPr>
          </a:lstStyle>
          <a:p>
            <a:r>
              <a:rPr lang="fr-FR" dirty="0"/>
              <a:t>TITRE</a:t>
            </a:r>
          </a:p>
        </p:txBody>
      </p:sp>
      <p:sp>
        <p:nvSpPr>
          <p:cNvPr id="4" name="Espace réservé pour une image  2"/>
          <p:cNvSpPr>
            <a:spLocks noGrp="1"/>
          </p:cNvSpPr>
          <p:nvPr>
            <p:ph type="pic" idx="1"/>
          </p:nvPr>
        </p:nvSpPr>
        <p:spPr>
          <a:xfrm>
            <a:off x="539792" y="1085724"/>
            <a:ext cx="2160000" cy="1714454"/>
          </a:xfrm>
        </p:spPr>
        <p:txBody>
          <a:bodyPr/>
          <a:lstStyle>
            <a:lvl1pPr marL="0" indent="0">
              <a:buNone/>
              <a:defRPr sz="2540"/>
            </a:lvl1pPr>
            <a:lvl2pPr marL="362880" indent="0">
              <a:buNone/>
              <a:defRPr sz="2222"/>
            </a:lvl2pPr>
            <a:lvl3pPr marL="725759" indent="0">
              <a:buNone/>
              <a:defRPr sz="1905"/>
            </a:lvl3pPr>
            <a:lvl4pPr marL="1088639" indent="0">
              <a:buNone/>
              <a:defRPr sz="1587"/>
            </a:lvl4pPr>
            <a:lvl5pPr marL="1451519" indent="0">
              <a:buNone/>
              <a:defRPr sz="1587"/>
            </a:lvl5pPr>
            <a:lvl6pPr marL="1814398" indent="0">
              <a:buNone/>
              <a:defRPr sz="1587"/>
            </a:lvl6pPr>
            <a:lvl7pPr marL="2177278" indent="0">
              <a:buNone/>
              <a:defRPr sz="1587"/>
            </a:lvl7pPr>
            <a:lvl8pPr marL="2540157" indent="0">
              <a:buNone/>
              <a:defRPr sz="1587"/>
            </a:lvl8pPr>
            <a:lvl9pPr marL="2903037" indent="0">
              <a:buNone/>
              <a:defRPr sz="1587"/>
            </a:lvl9pPr>
          </a:lstStyle>
          <a:p>
            <a:endParaRPr lang="fr-FR"/>
          </a:p>
        </p:txBody>
      </p:sp>
      <p:sp>
        <p:nvSpPr>
          <p:cNvPr id="5" name="Espace réservé du texte 3"/>
          <p:cNvSpPr>
            <a:spLocks noGrp="1"/>
          </p:cNvSpPr>
          <p:nvPr>
            <p:ph type="body" sz="half" idx="2" hasCustomPrompt="1"/>
          </p:nvPr>
        </p:nvSpPr>
        <p:spPr>
          <a:xfrm>
            <a:off x="539552" y="3143298"/>
            <a:ext cx="2160240" cy="857322"/>
          </a:xfrm>
        </p:spPr>
        <p:txBody>
          <a:bodyPr>
            <a:normAutofit/>
          </a:bodyPr>
          <a:lstStyle>
            <a:lvl1pPr marL="0" indent="0" algn="ctr">
              <a:buNone/>
              <a:defRPr sz="1587"/>
            </a:lvl1pPr>
            <a:lvl2pPr marL="362880" indent="0">
              <a:buNone/>
              <a:defRPr sz="952"/>
            </a:lvl2pPr>
            <a:lvl3pPr marL="725759" indent="0">
              <a:buNone/>
              <a:defRPr sz="794"/>
            </a:lvl3pPr>
            <a:lvl4pPr marL="1088639" indent="0">
              <a:buNone/>
              <a:defRPr sz="714"/>
            </a:lvl4pPr>
            <a:lvl5pPr marL="1451519" indent="0">
              <a:buNone/>
              <a:defRPr sz="714"/>
            </a:lvl5pPr>
            <a:lvl6pPr marL="1814398" indent="0">
              <a:buNone/>
              <a:defRPr sz="714"/>
            </a:lvl6pPr>
            <a:lvl7pPr marL="2177278" indent="0">
              <a:buNone/>
              <a:defRPr sz="714"/>
            </a:lvl7pPr>
            <a:lvl8pPr marL="2540157" indent="0">
              <a:buNone/>
              <a:defRPr sz="714"/>
            </a:lvl8pPr>
            <a:lvl9pPr marL="2903037" indent="0">
              <a:buNone/>
              <a:defRPr sz="714"/>
            </a:lvl9pPr>
          </a:lstStyle>
          <a:p>
            <a:pPr lvl="0"/>
            <a:r>
              <a:rPr lang="fr-FR" dirty="0"/>
              <a:t>Légende image</a:t>
            </a:r>
          </a:p>
        </p:txBody>
      </p:sp>
      <p:sp>
        <p:nvSpPr>
          <p:cNvPr id="7" name="Espace réservé pour une image  2"/>
          <p:cNvSpPr>
            <a:spLocks noGrp="1"/>
          </p:cNvSpPr>
          <p:nvPr>
            <p:ph type="pic" idx="10"/>
          </p:nvPr>
        </p:nvSpPr>
        <p:spPr>
          <a:xfrm>
            <a:off x="6516216" y="1085725"/>
            <a:ext cx="2160000" cy="1714644"/>
          </a:xfrm>
        </p:spPr>
        <p:txBody>
          <a:bodyPr/>
          <a:lstStyle>
            <a:lvl1pPr marL="0" indent="0">
              <a:buNone/>
              <a:defRPr sz="2540"/>
            </a:lvl1pPr>
            <a:lvl2pPr marL="362880" indent="0">
              <a:buNone/>
              <a:defRPr sz="2222"/>
            </a:lvl2pPr>
            <a:lvl3pPr marL="725759" indent="0">
              <a:buNone/>
              <a:defRPr sz="1905"/>
            </a:lvl3pPr>
            <a:lvl4pPr marL="1088639" indent="0">
              <a:buNone/>
              <a:defRPr sz="1587"/>
            </a:lvl4pPr>
            <a:lvl5pPr marL="1451519" indent="0">
              <a:buNone/>
              <a:defRPr sz="1587"/>
            </a:lvl5pPr>
            <a:lvl6pPr marL="1814398" indent="0">
              <a:buNone/>
              <a:defRPr sz="1587"/>
            </a:lvl6pPr>
            <a:lvl7pPr marL="2177278" indent="0">
              <a:buNone/>
              <a:defRPr sz="1587"/>
            </a:lvl7pPr>
            <a:lvl8pPr marL="2540157" indent="0">
              <a:buNone/>
              <a:defRPr sz="1587"/>
            </a:lvl8pPr>
            <a:lvl9pPr marL="2903037" indent="0">
              <a:buNone/>
              <a:defRPr sz="1587"/>
            </a:lvl9pPr>
          </a:lstStyle>
          <a:p>
            <a:endParaRPr lang="fr-FR" dirty="0"/>
          </a:p>
        </p:txBody>
      </p:sp>
      <p:sp>
        <p:nvSpPr>
          <p:cNvPr id="9" name="Espace réservé pour une image  2"/>
          <p:cNvSpPr>
            <a:spLocks noGrp="1"/>
          </p:cNvSpPr>
          <p:nvPr>
            <p:ph type="pic" idx="12"/>
          </p:nvPr>
        </p:nvSpPr>
        <p:spPr>
          <a:xfrm>
            <a:off x="3563888" y="1085724"/>
            <a:ext cx="2160000" cy="1714454"/>
          </a:xfrm>
        </p:spPr>
        <p:txBody>
          <a:bodyPr/>
          <a:lstStyle>
            <a:lvl1pPr marL="0" indent="0">
              <a:buNone/>
              <a:defRPr sz="2540"/>
            </a:lvl1pPr>
            <a:lvl2pPr marL="362880" indent="0">
              <a:buNone/>
              <a:defRPr sz="2222"/>
            </a:lvl2pPr>
            <a:lvl3pPr marL="725759" indent="0">
              <a:buNone/>
              <a:defRPr sz="1905"/>
            </a:lvl3pPr>
            <a:lvl4pPr marL="1088639" indent="0">
              <a:buNone/>
              <a:defRPr sz="1587"/>
            </a:lvl4pPr>
            <a:lvl5pPr marL="1451519" indent="0">
              <a:buNone/>
              <a:defRPr sz="1587"/>
            </a:lvl5pPr>
            <a:lvl6pPr marL="1814398" indent="0">
              <a:buNone/>
              <a:defRPr sz="1587"/>
            </a:lvl6pPr>
            <a:lvl7pPr marL="2177278" indent="0">
              <a:buNone/>
              <a:defRPr sz="1587"/>
            </a:lvl7pPr>
            <a:lvl8pPr marL="2540157" indent="0">
              <a:buNone/>
              <a:defRPr sz="1587"/>
            </a:lvl8pPr>
            <a:lvl9pPr marL="2903037" indent="0">
              <a:buNone/>
              <a:defRPr sz="1587"/>
            </a:lvl9pPr>
          </a:lstStyle>
          <a:p>
            <a:endParaRPr lang="fr-FR"/>
          </a:p>
        </p:txBody>
      </p:sp>
      <p:sp>
        <p:nvSpPr>
          <p:cNvPr id="10" name="Espace réservé du texte 3"/>
          <p:cNvSpPr>
            <a:spLocks noGrp="1"/>
          </p:cNvSpPr>
          <p:nvPr>
            <p:ph type="body" sz="half" idx="13" hasCustomPrompt="1"/>
          </p:nvPr>
        </p:nvSpPr>
        <p:spPr>
          <a:xfrm>
            <a:off x="3563888" y="3143298"/>
            <a:ext cx="2160240" cy="857322"/>
          </a:xfrm>
        </p:spPr>
        <p:txBody>
          <a:bodyPr>
            <a:normAutofit/>
          </a:bodyPr>
          <a:lstStyle>
            <a:lvl1pPr marL="0" indent="0" algn="ctr">
              <a:buNone/>
              <a:defRPr sz="1587"/>
            </a:lvl1pPr>
            <a:lvl2pPr marL="362880" indent="0">
              <a:buNone/>
              <a:defRPr sz="952"/>
            </a:lvl2pPr>
            <a:lvl3pPr marL="725759" indent="0">
              <a:buNone/>
              <a:defRPr sz="794"/>
            </a:lvl3pPr>
            <a:lvl4pPr marL="1088639" indent="0">
              <a:buNone/>
              <a:defRPr sz="714"/>
            </a:lvl4pPr>
            <a:lvl5pPr marL="1451519" indent="0">
              <a:buNone/>
              <a:defRPr sz="714"/>
            </a:lvl5pPr>
            <a:lvl6pPr marL="1814398" indent="0">
              <a:buNone/>
              <a:defRPr sz="714"/>
            </a:lvl6pPr>
            <a:lvl7pPr marL="2177278" indent="0">
              <a:buNone/>
              <a:defRPr sz="714"/>
            </a:lvl7pPr>
            <a:lvl8pPr marL="2540157" indent="0">
              <a:buNone/>
              <a:defRPr sz="714"/>
            </a:lvl8pPr>
            <a:lvl9pPr marL="2903037" indent="0">
              <a:buNone/>
              <a:defRPr sz="714"/>
            </a:lvl9pPr>
          </a:lstStyle>
          <a:p>
            <a:pPr lvl="0"/>
            <a:r>
              <a:rPr lang="fr-FR" dirty="0"/>
              <a:t>Légende image</a:t>
            </a:r>
          </a:p>
        </p:txBody>
      </p:sp>
      <p:sp>
        <p:nvSpPr>
          <p:cNvPr id="11" name="Espace réservé du texte 3"/>
          <p:cNvSpPr>
            <a:spLocks noGrp="1"/>
          </p:cNvSpPr>
          <p:nvPr>
            <p:ph type="body" sz="half" idx="14" hasCustomPrompt="1"/>
          </p:nvPr>
        </p:nvSpPr>
        <p:spPr>
          <a:xfrm>
            <a:off x="6516216" y="3143298"/>
            <a:ext cx="2160240" cy="857322"/>
          </a:xfrm>
        </p:spPr>
        <p:txBody>
          <a:bodyPr>
            <a:normAutofit/>
          </a:bodyPr>
          <a:lstStyle>
            <a:lvl1pPr marL="0" indent="0" algn="ctr">
              <a:buNone/>
              <a:defRPr sz="1587"/>
            </a:lvl1pPr>
            <a:lvl2pPr marL="362880" indent="0">
              <a:buNone/>
              <a:defRPr sz="952"/>
            </a:lvl2pPr>
            <a:lvl3pPr marL="725759" indent="0">
              <a:buNone/>
              <a:defRPr sz="794"/>
            </a:lvl3pPr>
            <a:lvl4pPr marL="1088639" indent="0">
              <a:buNone/>
              <a:defRPr sz="714"/>
            </a:lvl4pPr>
            <a:lvl5pPr marL="1451519" indent="0">
              <a:buNone/>
              <a:defRPr sz="714"/>
            </a:lvl5pPr>
            <a:lvl6pPr marL="1814398" indent="0">
              <a:buNone/>
              <a:defRPr sz="714"/>
            </a:lvl6pPr>
            <a:lvl7pPr marL="2177278" indent="0">
              <a:buNone/>
              <a:defRPr sz="714"/>
            </a:lvl7pPr>
            <a:lvl8pPr marL="2540157" indent="0">
              <a:buNone/>
              <a:defRPr sz="714"/>
            </a:lvl8pPr>
            <a:lvl9pPr marL="2903037" indent="0">
              <a:buNone/>
              <a:defRPr sz="714"/>
            </a:lvl9pPr>
          </a:lstStyle>
          <a:p>
            <a:pPr lvl="0"/>
            <a:r>
              <a:rPr lang="fr-FR" dirty="0"/>
              <a:t>Légende image</a:t>
            </a:r>
          </a:p>
        </p:txBody>
      </p:sp>
      <p:sp>
        <p:nvSpPr>
          <p:cNvPr id="13" name="Espace réservé du pied de page 3">
            <a:extLst>
              <a:ext uri="{FF2B5EF4-FFF2-40B4-BE49-F238E27FC236}">
                <a16:creationId xmlns:a16="http://schemas.microsoft.com/office/drawing/2014/main" id="{232000BA-B060-F347-BB25-D2D3DD794F1E}"/>
              </a:ext>
            </a:extLst>
          </p:cNvPr>
          <p:cNvSpPr>
            <a:spLocks noGrp="1"/>
          </p:cNvSpPr>
          <p:nvPr>
            <p:ph type="ftr" sz="quarter" idx="3"/>
          </p:nvPr>
        </p:nvSpPr>
        <p:spPr>
          <a:xfrm>
            <a:off x="6588224" y="4738542"/>
            <a:ext cx="2160240" cy="274637"/>
          </a:xfrm>
          <a:prstGeom prst="rect">
            <a:avLst/>
          </a:prstGeom>
        </p:spPr>
        <p:txBody>
          <a:bodyPr vert="horz" lIns="91440" tIns="45720" rIns="91440" bIns="45720" rtlCol="0" anchor="ctr"/>
          <a:lstStyle>
            <a:lvl1pPr algn="ctr">
              <a:defRPr sz="1200">
                <a:solidFill>
                  <a:srgbClr val="002457"/>
                </a:solidFill>
              </a:defRPr>
            </a:lvl1pPr>
          </a:lstStyle>
          <a:p>
            <a:endParaRPr lang="fr-FR" dirty="0"/>
          </a:p>
        </p:txBody>
      </p:sp>
      <p:sp>
        <p:nvSpPr>
          <p:cNvPr id="14" name="Espace réservé du numéro de diapositive 6">
            <a:extLst>
              <a:ext uri="{FF2B5EF4-FFF2-40B4-BE49-F238E27FC236}">
                <a16:creationId xmlns:a16="http://schemas.microsoft.com/office/drawing/2014/main" id="{E4AF32E2-A3FC-F446-B709-AB27BC606474}"/>
              </a:ext>
            </a:extLst>
          </p:cNvPr>
          <p:cNvSpPr>
            <a:spLocks noGrp="1"/>
          </p:cNvSpPr>
          <p:nvPr>
            <p:ph type="sldNum" sz="quarter" idx="4"/>
          </p:nvPr>
        </p:nvSpPr>
        <p:spPr>
          <a:xfrm>
            <a:off x="8723312" y="4745084"/>
            <a:ext cx="457200" cy="274637"/>
          </a:xfrm>
          <a:prstGeom prst="rect">
            <a:avLst/>
          </a:prstGeom>
        </p:spPr>
        <p:txBody>
          <a:bodyPr vert="horz" lIns="91440" tIns="45720" rIns="91440" bIns="45720" rtlCol="0" anchor="ctr"/>
          <a:lstStyle>
            <a:lvl1pPr algn="r">
              <a:defRPr sz="1200">
                <a:solidFill>
                  <a:srgbClr val="002457"/>
                </a:solidFill>
                <a:latin typeface="Arial" panose="020B0604020202020204" pitchFamily="34" charset="0"/>
                <a:cs typeface="Arial" panose="020B0604020202020204" pitchFamily="34" charset="0"/>
              </a:defRPr>
            </a:lvl1pPr>
          </a:lstStyle>
          <a:p>
            <a:fld id="{2E0CE5D9-5AAE-9543-B2AA-77FD93B8FBDA}" type="slidenum">
              <a:rPr lang="fr-FR" smtClean="0"/>
              <a:pPr/>
              <a:t>‹N°›</a:t>
            </a:fld>
            <a:endParaRPr lang="fr-FR"/>
          </a:p>
        </p:txBody>
      </p:sp>
    </p:spTree>
    <p:extLst>
      <p:ext uri="{BB962C8B-B14F-4D97-AF65-F5344CB8AC3E}">
        <p14:creationId xmlns:p14="http://schemas.microsoft.com/office/powerpoint/2010/main" val="3824696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re &amp; graphique">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lgn="l">
              <a:defRPr b="1">
                <a:solidFill>
                  <a:schemeClr val="bg1"/>
                </a:solidFill>
                <a:latin typeface="Arial" panose="020B0604020202020204" pitchFamily="34" charset="0"/>
                <a:cs typeface="Arial" panose="020B0604020202020204" pitchFamily="34" charset="0"/>
              </a:defRPr>
            </a:lvl1pPr>
          </a:lstStyle>
          <a:p>
            <a:r>
              <a:rPr lang="fr-FR" dirty="0"/>
              <a:t>TITRE</a:t>
            </a:r>
          </a:p>
        </p:txBody>
      </p:sp>
      <p:sp>
        <p:nvSpPr>
          <p:cNvPr id="5" name="Espace réservé du graphique 4"/>
          <p:cNvSpPr>
            <a:spLocks noGrp="1"/>
          </p:cNvSpPr>
          <p:nvPr>
            <p:ph type="chart" sz="quarter" idx="10"/>
          </p:nvPr>
        </p:nvSpPr>
        <p:spPr>
          <a:xfrm>
            <a:off x="467544" y="1085724"/>
            <a:ext cx="8208912" cy="3372134"/>
          </a:xfrm>
        </p:spPr>
        <p:txBody>
          <a:bodyPr/>
          <a:lstStyle>
            <a:lvl1pPr marL="0" indent="0">
              <a:buNone/>
              <a:defRPr/>
            </a:lvl1pPr>
          </a:lstStyle>
          <a:p>
            <a:endParaRPr lang="fr-FR" dirty="0"/>
          </a:p>
        </p:txBody>
      </p:sp>
      <p:sp>
        <p:nvSpPr>
          <p:cNvPr id="6" name="Espace réservé du pied de page 3">
            <a:extLst>
              <a:ext uri="{FF2B5EF4-FFF2-40B4-BE49-F238E27FC236}">
                <a16:creationId xmlns:a16="http://schemas.microsoft.com/office/drawing/2014/main" id="{D37A10CC-6DC3-4146-9EC3-54307D3C42D6}"/>
              </a:ext>
            </a:extLst>
          </p:cNvPr>
          <p:cNvSpPr>
            <a:spLocks noGrp="1"/>
          </p:cNvSpPr>
          <p:nvPr>
            <p:ph type="ftr" sz="quarter" idx="3"/>
          </p:nvPr>
        </p:nvSpPr>
        <p:spPr>
          <a:xfrm>
            <a:off x="6588224" y="4738542"/>
            <a:ext cx="2160240" cy="274637"/>
          </a:xfrm>
          <a:prstGeom prst="rect">
            <a:avLst/>
          </a:prstGeom>
        </p:spPr>
        <p:txBody>
          <a:bodyPr vert="horz" lIns="91440" tIns="45720" rIns="91440" bIns="45720" rtlCol="0" anchor="ctr"/>
          <a:lstStyle>
            <a:lvl1pPr algn="ctr">
              <a:defRPr sz="1200">
                <a:solidFill>
                  <a:srgbClr val="002457"/>
                </a:solidFill>
              </a:defRPr>
            </a:lvl1pPr>
          </a:lstStyle>
          <a:p>
            <a:endParaRPr lang="fr-FR" dirty="0"/>
          </a:p>
        </p:txBody>
      </p:sp>
      <p:sp>
        <p:nvSpPr>
          <p:cNvPr id="7" name="Espace réservé du numéro de diapositive 6">
            <a:extLst>
              <a:ext uri="{FF2B5EF4-FFF2-40B4-BE49-F238E27FC236}">
                <a16:creationId xmlns:a16="http://schemas.microsoft.com/office/drawing/2014/main" id="{1C7BE208-8CC9-3343-A2FC-D5A91A4A0D0E}"/>
              </a:ext>
            </a:extLst>
          </p:cNvPr>
          <p:cNvSpPr>
            <a:spLocks noGrp="1"/>
          </p:cNvSpPr>
          <p:nvPr>
            <p:ph type="sldNum" sz="quarter" idx="4"/>
          </p:nvPr>
        </p:nvSpPr>
        <p:spPr>
          <a:xfrm>
            <a:off x="8723312" y="4745084"/>
            <a:ext cx="457200" cy="274637"/>
          </a:xfrm>
          <a:prstGeom prst="rect">
            <a:avLst/>
          </a:prstGeom>
        </p:spPr>
        <p:txBody>
          <a:bodyPr vert="horz" lIns="91440" tIns="45720" rIns="91440" bIns="45720" rtlCol="0" anchor="ctr"/>
          <a:lstStyle>
            <a:lvl1pPr algn="r">
              <a:defRPr sz="1200">
                <a:solidFill>
                  <a:srgbClr val="002457"/>
                </a:solidFill>
                <a:latin typeface="Arial" panose="020B0604020202020204" pitchFamily="34" charset="0"/>
                <a:cs typeface="Arial" panose="020B0604020202020204" pitchFamily="34" charset="0"/>
              </a:defRPr>
            </a:lvl1pPr>
          </a:lstStyle>
          <a:p>
            <a:fld id="{2E0CE5D9-5AAE-9543-B2AA-77FD93B8FBDA}" type="slidenum">
              <a:rPr lang="fr-FR" smtClean="0"/>
              <a:pPr/>
              <a:t>‹N°›</a:t>
            </a:fld>
            <a:endParaRPr lang="fr-FR"/>
          </a:p>
        </p:txBody>
      </p:sp>
    </p:spTree>
    <p:extLst>
      <p:ext uri="{BB962C8B-B14F-4D97-AF65-F5344CB8AC3E}">
        <p14:creationId xmlns:p14="http://schemas.microsoft.com/office/powerpoint/2010/main" val="1294447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re &amp; tableau">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lgn="l">
              <a:defRPr b="1">
                <a:solidFill>
                  <a:schemeClr val="bg1"/>
                </a:solidFill>
                <a:latin typeface="Arial" panose="020B0604020202020204" pitchFamily="34" charset="0"/>
                <a:cs typeface="Arial" panose="020B0604020202020204" pitchFamily="34" charset="0"/>
              </a:defRPr>
            </a:lvl1pPr>
          </a:lstStyle>
          <a:p>
            <a:r>
              <a:rPr lang="fr-FR" dirty="0"/>
              <a:t>TITRE</a:t>
            </a:r>
          </a:p>
        </p:txBody>
      </p:sp>
      <p:sp>
        <p:nvSpPr>
          <p:cNvPr id="4" name="Espace réservé du tableau 3"/>
          <p:cNvSpPr>
            <a:spLocks noGrp="1"/>
          </p:cNvSpPr>
          <p:nvPr>
            <p:ph type="tbl" sz="quarter" idx="10"/>
          </p:nvPr>
        </p:nvSpPr>
        <p:spPr>
          <a:xfrm>
            <a:off x="468314" y="914792"/>
            <a:ext cx="8207375" cy="3529166"/>
          </a:xfrm>
        </p:spPr>
        <p:txBody>
          <a:bodyPr/>
          <a:lstStyle>
            <a:lvl1pPr marL="0" indent="0">
              <a:buNone/>
              <a:defRPr/>
            </a:lvl1pPr>
          </a:lstStyle>
          <a:p>
            <a:endParaRPr lang="fr-FR" dirty="0"/>
          </a:p>
        </p:txBody>
      </p:sp>
      <p:sp>
        <p:nvSpPr>
          <p:cNvPr id="6" name="Espace réservé du pied de page 3">
            <a:extLst>
              <a:ext uri="{FF2B5EF4-FFF2-40B4-BE49-F238E27FC236}">
                <a16:creationId xmlns:a16="http://schemas.microsoft.com/office/drawing/2014/main" id="{6C6256B0-2485-7C49-B40C-5BCF4D5CD642}"/>
              </a:ext>
            </a:extLst>
          </p:cNvPr>
          <p:cNvSpPr>
            <a:spLocks noGrp="1"/>
          </p:cNvSpPr>
          <p:nvPr>
            <p:ph type="ftr" sz="quarter" idx="3"/>
          </p:nvPr>
        </p:nvSpPr>
        <p:spPr>
          <a:xfrm>
            <a:off x="6588224" y="4738542"/>
            <a:ext cx="2160240" cy="274637"/>
          </a:xfrm>
          <a:prstGeom prst="rect">
            <a:avLst/>
          </a:prstGeom>
        </p:spPr>
        <p:txBody>
          <a:bodyPr vert="horz" lIns="91440" tIns="45720" rIns="91440" bIns="45720" rtlCol="0" anchor="ctr"/>
          <a:lstStyle>
            <a:lvl1pPr algn="ctr">
              <a:defRPr sz="1200">
                <a:solidFill>
                  <a:srgbClr val="002457"/>
                </a:solidFill>
              </a:defRPr>
            </a:lvl1pPr>
          </a:lstStyle>
          <a:p>
            <a:endParaRPr lang="fr-FR" dirty="0"/>
          </a:p>
        </p:txBody>
      </p:sp>
      <p:sp>
        <p:nvSpPr>
          <p:cNvPr id="7" name="Espace réservé du numéro de diapositive 6">
            <a:extLst>
              <a:ext uri="{FF2B5EF4-FFF2-40B4-BE49-F238E27FC236}">
                <a16:creationId xmlns:a16="http://schemas.microsoft.com/office/drawing/2014/main" id="{47BF0853-70C9-084D-8761-4B6119886AB5}"/>
              </a:ext>
            </a:extLst>
          </p:cNvPr>
          <p:cNvSpPr>
            <a:spLocks noGrp="1"/>
          </p:cNvSpPr>
          <p:nvPr>
            <p:ph type="sldNum" sz="quarter" idx="4"/>
          </p:nvPr>
        </p:nvSpPr>
        <p:spPr>
          <a:xfrm>
            <a:off x="8723312" y="4745084"/>
            <a:ext cx="457200" cy="274637"/>
          </a:xfrm>
          <a:prstGeom prst="rect">
            <a:avLst/>
          </a:prstGeom>
        </p:spPr>
        <p:txBody>
          <a:bodyPr vert="horz" lIns="91440" tIns="45720" rIns="91440" bIns="45720" rtlCol="0" anchor="ctr"/>
          <a:lstStyle>
            <a:lvl1pPr algn="r">
              <a:defRPr sz="1200">
                <a:solidFill>
                  <a:srgbClr val="002457"/>
                </a:solidFill>
                <a:latin typeface="Arial" panose="020B0604020202020204" pitchFamily="34" charset="0"/>
                <a:cs typeface="Arial" panose="020B0604020202020204" pitchFamily="34" charset="0"/>
              </a:defRPr>
            </a:lvl1pPr>
          </a:lstStyle>
          <a:p>
            <a:fld id="{2E0CE5D9-5AAE-9543-B2AA-77FD93B8FBDA}" type="slidenum">
              <a:rPr lang="fr-FR" smtClean="0"/>
              <a:pPr/>
              <a:t>‹N°›</a:t>
            </a:fld>
            <a:endParaRPr lang="fr-FR"/>
          </a:p>
        </p:txBody>
      </p:sp>
    </p:spTree>
    <p:extLst>
      <p:ext uri="{BB962C8B-B14F-4D97-AF65-F5344CB8AC3E}">
        <p14:creationId xmlns:p14="http://schemas.microsoft.com/office/powerpoint/2010/main" val="1356888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re &amp; vidéo">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lgn="l">
              <a:defRPr b="1">
                <a:solidFill>
                  <a:schemeClr val="bg1"/>
                </a:solidFill>
              </a:defRPr>
            </a:lvl1pPr>
          </a:lstStyle>
          <a:p>
            <a:r>
              <a:rPr lang="fr-FR" dirty="0"/>
              <a:t>TITRE</a:t>
            </a:r>
          </a:p>
        </p:txBody>
      </p:sp>
      <p:sp>
        <p:nvSpPr>
          <p:cNvPr id="5" name="Espace réservé de l'élément multimédia 4"/>
          <p:cNvSpPr>
            <a:spLocks noGrp="1"/>
          </p:cNvSpPr>
          <p:nvPr>
            <p:ph type="media" sz="quarter" idx="10"/>
          </p:nvPr>
        </p:nvSpPr>
        <p:spPr>
          <a:xfrm>
            <a:off x="468314" y="914792"/>
            <a:ext cx="8207375" cy="3457158"/>
          </a:xfrm>
        </p:spPr>
        <p:txBody>
          <a:bodyPr/>
          <a:lstStyle>
            <a:lvl1pPr marL="0" indent="0">
              <a:buNone/>
              <a:defRPr/>
            </a:lvl1pPr>
          </a:lstStyle>
          <a:p>
            <a:endParaRPr lang="fr-FR" dirty="0"/>
          </a:p>
        </p:txBody>
      </p:sp>
      <p:sp>
        <p:nvSpPr>
          <p:cNvPr id="6" name="Espace réservé du pied de page 3">
            <a:extLst>
              <a:ext uri="{FF2B5EF4-FFF2-40B4-BE49-F238E27FC236}">
                <a16:creationId xmlns:a16="http://schemas.microsoft.com/office/drawing/2014/main" id="{C6987212-C935-4646-BDDB-991B8C2DFFA0}"/>
              </a:ext>
            </a:extLst>
          </p:cNvPr>
          <p:cNvSpPr>
            <a:spLocks noGrp="1"/>
          </p:cNvSpPr>
          <p:nvPr>
            <p:ph type="ftr" sz="quarter" idx="3"/>
          </p:nvPr>
        </p:nvSpPr>
        <p:spPr>
          <a:xfrm>
            <a:off x="6588224" y="4738542"/>
            <a:ext cx="2160240" cy="274637"/>
          </a:xfrm>
          <a:prstGeom prst="rect">
            <a:avLst/>
          </a:prstGeom>
        </p:spPr>
        <p:txBody>
          <a:bodyPr vert="horz" lIns="91440" tIns="45720" rIns="91440" bIns="45720" rtlCol="0" anchor="ctr"/>
          <a:lstStyle>
            <a:lvl1pPr algn="ctr">
              <a:defRPr sz="1200">
                <a:solidFill>
                  <a:srgbClr val="002457"/>
                </a:solidFill>
              </a:defRPr>
            </a:lvl1pPr>
          </a:lstStyle>
          <a:p>
            <a:endParaRPr lang="fr-FR" dirty="0"/>
          </a:p>
        </p:txBody>
      </p:sp>
      <p:sp>
        <p:nvSpPr>
          <p:cNvPr id="7" name="Espace réservé du numéro de diapositive 6">
            <a:extLst>
              <a:ext uri="{FF2B5EF4-FFF2-40B4-BE49-F238E27FC236}">
                <a16:creationId xmlns:a16="http://schemas.microsoft.com/office/drawing/2014/main" id="{75D3106D-20EE-ED47-BD9B-8EEC1E0E5A81}"/>
              </a:ext>
            </a:extLst>
          </p:cNvPr>
          <p:cNvSpPr>
            <a:spLocks noGrp="1"/>
          </p:cNvSpPr>
          <p:nvPr>
            <p:ph type="sldNum" sz="quarter" idx="4"/>
          </p:nvPr>
        </p:nvSpPr>
        <p:spPr>
          <a:xfrm>
            <a:off x="8723312" y="4745084"/>
            <a:ext cx="457200" cy="274637"/>
          </a:xfrm>
          <a:prstGeom prst="rect">
            <a:avLst/>
          </a:prstGeom>
        </p:spPr>
        <p:txBody>
          <a:bodyPr vert="horz" lIns="91440" tIns="45720" rIns="91440" bIns="45720" rtlCol="0" anchor="ctr"/>
          <a:lstStyle>
            <a:lvl1pPr algn="r">
              <a:defRPr sz="1200">
                <a:solidFill>
                  <a:srgbClr val="002457"/>
                </a:solidFill>
                <a:latin typeface="Arial" panose="020B0604020202020204" pitchFamily="34" charset="0"/>
                <a:cs typeface="Arial" panose="020B0604020202020204" pitchFamily="34" charset="0"/>
              </a:defRPr>
            </a:lvl1pPr>
          </a:lstStyle>
          <a:p>
            <a:fld id="{2E0CE5D9-5AAE-9543-B2AA-77FD93B8FBDA}" type="slidenum">
              <a:rPr lang="fr-FR" smtClean="0"/>
              <a:pPr/>
              <a:t>‹N°›</a:t>
            </a:fld>
            <a:endParaRPr lang="fr-FR"/>
          </a:p>
        </p:txBody>
      </p:sp>
    </p:spTree>
    <p:extLst>
      <p:ext uri="{BB962C8B-B14F-4D97-AF65-F5344CB8AC3E}">
        <p14:creationId xmlns:p14="http://schemas.microsoft.com/office/powerpoint/2010/main" val="3263221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ite &amp; faceboo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C07894A9-CAB1-D54D-AAD3-4619BE1194F6}"/>
              </a:ext>
            </a:extLst>
          </p:cNvPr>
          <p:cNvSpPr txBox="1"/>
          <p:nvPr userDrawn="1"/>
        </p:nvSpPr>
        <p:spPr>
          <a:xfrm>
            <a:off x="3491880" y="3003798"/>
            <a:ext cx="2016224" cy="369332"/>
          </a:xfrm>
          <a:prstGeom prst="rect">
            <a:avLst/>
          </a:prstGeom>
          <a:noFill/>
        </p:spPr>
        <p:txBody>
          <a:bodyPr wrap="square" rtlCol="0">
            <a:spAutoFit/>
          </a:bodyPr>
          <a:lstStyle/>
          <a:p>
            <a:r>
              <a:rPr lang="fr-FR" dirty="0">
                <a:solidFill>
                  <a:schemeClr val="bg1"/>
                </a:solidFill>
                <a:latin typeface="Arial" panose="020B0604020202020204" pitchFamily="34" charset="0"/>
                <a:cs typeface="Arial" panose="020B0604020202020204" pitchFamily="34" charset="0"/>
              </a:rPr>
              <a:t>www.arpe-arb.org</a:t>
            </a:r>
          </a:p>
        </p:txBody>
      </p:sp>
    </p:spTree>
    <p:extLst>
      <p:ext uri="{BB962C8B-B14F-4D97-AF65-F5344CB8AC3E}">
        <p14:creationId xmlns:p14="http://schemas.microsoft.com/office/powerpoint/2010/main" val="2196147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62880" y="102066"/>
            <a:ext cx="6645424" cy="583575"/>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p:cNvSpPr>
            <a:spLocks noGrp="1"/>
          </p:cNvSpPr>
          <p:nvPr>
            <p:ph type="body" idx="1"/>
          </p:nvPr>
        </p:nvSpPr>
        <p:spPr>
          <a:xfrm>
            <a:off x="457200" y="1200151"/>
            <a:ext cx="8229600" cy="3257707"/>
          </a:xfrm>
          <a:prstGeom prst="rect">
            <a:avLst/>
          </a:prstGeom>
        </p:spPr>
        <p:txBody>
          <a:bodyPr vert="horz" lIns="91440" tIns="45720" rIns="91440" bIns="45720" rtlCol="0">
            <a:normAutofit/>
          </a:bodyPr>
          <a:lstStyle/>
          <a:p>
            <a:pPr lvl="0"/>
            <a:r>
              <a:rPr lang="fr-FR" dirty="0"/>
              <a:t>Modifiez les styles du texte du masque</a:t>
            </a:r>
          </a:p>
          <a:p>
            <a:pPr lvl="1"/>
            <a:r>
              <a:rPr lang="fr-FR" dirty="0"/>
              <a:t>Deuxième niveau</a:t>
            </a:r>
          </a:p>
        </p:txBody>
      </p:sp>
      <p:sp>
        <p:nvSpPr>
          <p:cNvPr id="4" name="Espace réservé du pied de page 3">
            <a:extLst>
              <a:ext uri="{FF2B5EF4-FFF2-40B4-BE49-F238E27FC236}">
                <a16:creationId xmlns:a16="http://schemas.microsoft.com/office/drawing/2014/main" id="{7D6CFFA7-18A9-094A-A4FA-369559C8C157}"/>
              </a:ext>
            </a:extLst>
          </p:cNvPr>
          <p:cNvSpPr>
            <a:spLocks noGrp="1"/>
          </p:cNvSpPr>
          <p:nvPr>
            <p:ph type="ftr" sz="quarter" idx="3"/>
          </p:nvPr>
        </p:nvSpPr>
        <p:spPr>
          <a:xfrm>
            <a:off x="6588224" y="4738542"/>
            <a:ext cx="2160240" cy="274637"/>
          </a:xfrm>
          <a:prstGeom prst="rect">
            <a:avLst/>
          </a:prstGeom>
        </p:spPr>
        <p:txBody>
          <a:bodyPr vert="horz" lIns="91440" tIns="45720" rIns="91440" bIns="45720" rtlCol="0" anchor="ctr"/>
          <a:lstStyle>
            <a:lvl1pPr algn="ctr">
              <a:defRPr sz="1200">
                <a:solidFill>
                  <a:srgbClr val="002457"/>
                </a:solidFill>
              </a:defRPr>
            </a:lvl1pPr>
          </a:lstStyle>
          <a:p>
            <a:endParaRPr lang="fr-FR" dirty="0"/>
          </a:p>
        </p:txBody>
      </p:sp>
      <p:sp>
        <p:nvSpPr>
          <p:cNvPr id="7" name="Espace réservé du numéro de diapositive 6">
            <a:extLst>
              <a:ext uri="{FF2B5EF4-FFF2-40B4-BE49-F238E27FC236}">
                <a16:creationId xmlns:a16="http://schemas.microsoft.com/office/drawing/2014/main" id="{007B244E-DFB7-294A-8B68-116B44A42982}"/>
              </a:ext>
            </a:extLst>
          </p:cNvPr>
          <p:cNvSpPr>
            <a:spLocks noGrp="1"/>
          </p:cNvSpPr>
          <p:nvPr>
            <p:ph type="sldNum" sz="quarter" idx="4"/>
          </p:nvPr>
        </p:nvSpPr>
        <p:spPr>
          <a:xfrm>
            <a:off x="8723312" y="4745084"/>
            <a:ext cx="457200" cy="274637"/>
          </a:xfrm>
          <a:prstGeom prst="rect">
            <a:avLst/>
          </a:prstGeom>
        </p:spPr>
        <p:txBody>
          <a:bodyPr vert="horz" lIns="91440" tIns="45720" rIns="91440" bIns="45720" rtlCol="0" anchor="ctr"/>
          <a:lstStyle>
            <a:lvl1pPr algn="r">
              <a:defRPr sz="1200">
                <a:solidFill>
                  <a:srgbClr val="002457"/>
                </a:solidFill>
                <a:latin typeface="Arial" panose="020B0604020202020204" pitchFamily="34" charset="0"/>
                <a:cs typeface="Arial" panose="020B0604020202020204" pitchFamily="34" charset="0"/>
              </a:defRPr>
            </a:lvl1pPr>
          </a:lstStyle>
          <a:p>
            <a:fld id="{2E0CE5D9-5AAE-9543-B2AA-77FD93B8FBDA}" type="slidenum">
              <a:rPr lang="fr-FR" smtClean="0"/>
              <a:pPr/>
              <a:t>‹N°›</a:t>
            </a:fld>
            <a:endParaRPr lang="fr-FR"/>
          </a:p>
        </p:txBody>
      </p:sp>
      <p:pic>
        <p:nvPicPr>
          <p:cNvPr id="6" name="Image 5">
            <a:extLst>
              <a:ext uri="{FF2B5EF4-FFF2-40B4-BE49-F238E27FC236}">
                <a16:creationId xmlns:a16="http://schemas.microsoft.com/office/drawing/2014/main" id="{A8695F88-0848-B84B-BABF-637F90A5C582}"/>
              </a:ext>
            </a:extLst>
          </p:cNvPr>
          <p:cNvPicPr>
            <a:picLocks noChangeAspect="1"/>
          </p:cNvPicPr>
          <p:nvPr userDrawn="1"/>
        </p:nvPicPr>
        <p:blipFill>
          <a:blip r:embed="rId14"/>
          <a:stretch>
            <a:fillRect/>
          </a:stretch>
        </p:blipFill>
        <p:spPr>
          <a:xfrm>
            <a:off x="7463963" y="284068"/>
            <a:ext cx="1301114" cy="219569"/>
          </a:xfrm>
          <a:prstGeom prst="rect">
            <a:avLst/>
          </a:prstGeom>
        </p:spPr>
      </p:pic>
    </p:spTree>
    <p:extLst>
      <p:ext uri="{BB962C8B-B14F-4D97-AF65-F5344CB8AC3E}">
        <p14:creationId xmlns:p14="http://schemas.microsoft.com/office/powerpoint/2010/main" val="32343618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62" r:id="rId4"/>
    <p:sldLayoutId id="2147483658" r:id="rId5"/>
    <p:sldLayoutId id="2147483660" r:id="rId6"/>
    <p:sldLayoutId id="2147483665" r:id="rId7"/>
    <p:sldLayoutId id="2147483661" r:id="rId8"/>
    <p:sldLayoutId id="2147483663" r:id="rId9"/>
    <p:sldLayoutId id="2147483664" r:id="rId10"/>
    <p:sldLayoutId id="2147483666" r:id="rId11"/>
  </p:sldLayoutIdLst>
  <p:hf hdr="0" dt="0"/>
  <p:txStyles>
    <p:titleStyle>
      <a:lvl1pPr algn="l" defTabSz="725759" rtl="0" eaLnBrk="1" latinLnBrk="0" hangingPunct="1">
        <a:spcBef>
          <a:spcPct val="0"/>
        </a:spcBef>
        <a:buNone/>
        <a:defRPr sz="3175" b="1" kern="1200">
          <a:solidFill>
            <a:schemeClr val="bg1"/>
          </a:solidFill>
          <a:latin typeface="+mj-lt"/>
          <a:ea typeface="+mj-ea"/>
          <a:cs typeface="+mj-cs"/>
        </a:defRPr>
      </a:lvl1pPr>
    </p:titleStyle>
    <p:bodyStyle>
      <a:lvl1pPr marL="272160" indent="-272160" algn="l" defTabSz="725759" rtl="0" eaLnBrk="1" latinLnBrk="0" hangingPunct="1">
        <a:spcBef>
          <a:spcPct val="20000"/>
        </a:spcBef>
        <a:buClr>
          <a:srgbClr val="7DB928"/>
        </a:buClr>
        <a:buFont typeface="Webdings" panose="05030102010509060703" pitchFamily="18" charset="2"/>
        <a:buChar char="4"/>
        <a:defRPr sz="2540" kern="1200">
          <a:solidFill>
            <a:srgbClr val="002457"/>
          </a:solidFill>
          <a:latin typeface="+mn-lt"/>
          <a:ea typeface="+mn-ea"/>
          <a:cs typeface="+mn-cs"/>
        </a:defRPr>
      </a:lvl1pPr>
      <a:lvl2pPr marL="589679" indent="-226800" algn="l" defTabSz="725759" rtl="0" eaLnBrk="1" latinLnBrk="0" hangingPunct="1">
        <a:spcBef>
          <a:spcPct val="20000"/>
        </a:spcBef>
        <a:buClr>
          <a:srgbClr val="7DB928"/>
        </a:buClr>
        <a:buFont typeface="Wingdings 2" panose="05020102010507070707" pitchFamily="18" charset="2"/>
        <a:buChar char=""/>
        <a:defRPr sz="2222" kern="1200">
          <a:solidFill>
            <a:srgbClr val="002457"/>
          </a:solidFill>
          <a:latin typeface="Arial" panose="020B0604020202020204" pitchFamily="34" charset="0"/>
          <a:ea typeface="+mn-ea"/>
          <a:cs typeface="Arial" panose="020B0604020202020204" pitchFamily="34" charset="0"/>
        </a:defRPr>
      </a:lvl2pPr>
      <a:lvl3pPr marL="907199" indent="-181440" algn="l" defTabSz="725759" rtl="0" eaLnBrk="1" latinLnBrk="0" hangingPunct="1">
        <a:spcBef>
          <a:spcPct val="20000"/>
        </a:spcBef>
        <a:buFont typeface="Arial" panose="020B0604020202020204" pitchFamily="34" charset="0"/>
        <a:buChar char="•"/>
        <a:defRPr sz="1905" kern="1200">
          <a:solidFill>
            <a:schemeClr val="tx1"/>
          </a:solidFill>
          <a:latin typeface="+mn-lt"/>
          <a:ea typeface="+mn-ea"/>
          <a:cs typeface="+mn-cs"/>
        </a:defRPr>
      </a:lvl3pPr>
      <a:lvl4pPr marL="1270079"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4pPr>
      <a:lvl5pPr marL="1632958"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5pPr>
      <a:lvl6pPr marL="1995838"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6pPr>
      <a:lvl7pPr marL="2358718"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7pPr>
      <a:lvl8pPr marL="2721597"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8pPr>
      <a:lvl9pPr marL="3084477"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9pPr>
    </p:bodyStyle>
    <p:otherStyle>
      <a:defPPr>
        <a:defRPr lang="fr-FR"/>
      </a:defPPr>
      <a:lvl1pPr marL="0" algn="l" defTabSz="725759" rtl="0" eaLnBrk="1" latinLnBrk="0" hangingPunct="1">
        <a:defRPr sz="1429" kern="1200">
          <a:solidFill>
            <a:schemeClr val="tx1"/>
          </a:solidFill>
          <a:latin typeface="+mn-lt"/>
          <a:ea typeface="+mn-ea"/>
          <a:cs typeface="+mn-cs"/>
        </a:defRPr>
      </a:lvl1pPr>
      <a:lvl2pPr marL="362880" algn="l" defTabSz="725759" rtl="0" eaLnBrk="1" latinLnBrk="0" hangingPunct="1">
        <a:defRPr sz="1429" kern="1200">
          <a:solidFill>
            <a:schemeClr val="tx1"/>
          </a:solidFill>
          <a:latin typeface="+mn-lt"/>
          <a:ea typeface="+mn-ea"/>
          <a:cs typeface="+mn-cs"/>
        </a:defRPr>
      </a:lvl2pPr>
      <a:lvl3pPr marL="725759" algn="l" defTabSz="725759" rtl="0" eaLnBrk="1" latinLnBrk="0" hangingPunct="1">
        <a:defRPr sz="1429" kern="1200">
          <a:solidFill>
            <a:schemeClr val="tx1"/>
          </a:solidFill>
          <a:latin typeface="+mn-lt"/>
          <a:ea typeface="+mn-ea"/>
          <a:cs typeface="+mn-cs"/>
        </a:defRPr>
      </a:lvl3pPr>
      <a:lvl4pPr marL="1088639" algn="l" defTabSz="725759" rtl="0" eaLnBrk="1" latinLnBrk="0" hangingPunct="1">
        <a:defRPr sz="1429" kern="1200">
          <a:solidFill>
            <a:schemeClr val="tx1"/>
          </a:solidFill>
          <a:latin typeface="+mn-lt"/>
          <a:ea typeface="+mn-ea"/>
          <a:cs typeface="+mn-cs"/>
        </a:defRPr>
      </a:lvl4pPr>
      <a:lvl5pPr marL="1451519" algn="l" defTabSz="725759" rtl="0" eaLnBrk="1" latinLnBrk="0" hangingPunct="1">
        <a:defRPr sz="1429" kern="1200">
          <a:solidFill>
            <a:schemeClr val="tx1"/>
          </a:solidFill>
          <a:latin typeface="+mn-lt"/>
          <a:ea typeface="+mn-ea"/>
          <a:cs typeface="+mn-cs"/>
        </a:defRPr>
      </a:lvl5pPr>
      <a:lvl6pPr marL="1814398" algn="l" defTabSz="725759" rtl="0" eaLnBrk="1" latinLnBrk="0" hangingPunct="1">
        <a:defRPr sz="1429" kern="1200">
          <a:solidFill>
            <a:schemeClr val="tx1"/>
          </a:solidFill>
          <a:latin typeface="+mn-lt"/>
          <a:ea typeface="+mn-ea"/>
          <a:cs typeface="+mn-cs"/>
        </a:defRPr>
      </a:lvl6pPr>
      <a:lvl7pPr marL="2177278" algn="l" defTabSz="725759" rtl="0" eaLnBrk="1" latinLnBrk="0" hangingPunct="1">
        <a:defRPr sz="1429" kern="1200">
          <a:solidFill>
            <a:schemeClr val="tx1"/>
          </a:solidFill>
          <a:latin typeface="+mn-lt"/>
          <a:ea typeface="+mn-ea"/>
          <a:cs typeface="+mn-cs"/>
        </a:defRPr>
      </a:lvl7pPr>
      <a:lvl8pPr marL="2540157" algn="l" defTabSz="725759" rtl="0" eaLnBrk="1" latinLnBrk="0" hangingPunct="1">
        <a:defRPr sz="1429" kern="1200">
          <a:solidFill>
            <a:schemeClr val="tx1"/>
          </a:solidFill>
          <a:latin typeface="+mn-lt"/>
          <a:ea typeface="+mn-ea"/>
          <a:cs typeface="+mn-cs"/>
        </a:defRPr>
      </a:lvl8pPr>
      <a:lvl9pPr marL="2903037" algn="l" defTabSz="725759" rtl="0" eaLnBrk="1" latinLnBrk="0" hangingPunct="1">
        <a:defRPr sz="142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arbe-regionsud.org/" TargetMode="External"/><Relationship Id="rId7"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 Id="rId9" Type="http://schemas.openxmlformats.org/officeDocument/2006/relationships/image" Target="../media/image50.jpeg"/></Relationships>
</file>

<file path=ppt/slides/_rels/slide20.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51.jpeg"/><Relationship Id="rId7" Type="http://schemas.openxmlformats.org/officeDocument/2006/relationships/image" Target="../media/image55.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jpeg"/><Relationship Id="rId10" Type="http://schemas.openxmlformats.org/officeDocument/2006/relationships/image" Target="../media/image58.jpeg"/><Relationship Id="rId4" Type="http://schemas.openxmlformats.org/officeDocument/2006/relationships/image" Target="../media/image52.jpeg"/><Relationship Id="rId9" Type="http://schemas.openxmlformats.org/officeDocument/2006/relationships/image" Target="../media/image57.jpeg"/></Relationships>
</file>

<file path=ppt/slides/_rels/slide2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2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2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2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cna-alimentation.fr/download/avis-n86-07-2020-fruits-et-legumes-pouvant-etre-exemptes-de-linterdiction-de-presentation-dans-des-emballages-plastiques-intermediaire/" TargetMode="External"/><Relationship Id="rId7" Type="http://schemas.openxmlformats.org/officeDocument/2006/relationships/image" Target="../media/image70.png"/><Relationship Id="rId2" Type="http://schemas.openxmlformats.org/officeDocument/2006/relationships/hyperlink" Target="https://cna-alimentation.fr/wp-content/uploads/2021/03/CNA_Avis87_contenants_plastiques_restauration_collective.pdf" TargetMode="External"/><Relationship Id="rId1" Type="http://schemas.openxmlformats.org/officeDocument/2006/relationships/slideLayout" Target="../slideLayouts/slideLayout2.xml"/><Relationship Id="rId6" Type="http://schemas.openxmlformats.org/officeDocument/2006/relationships/image" Target="../media/image69.jpeg"/><Relationship Id="rId5" Type="http://schemas.openxmlformats.org/officeDocument/2006/relationships/image" Target="../media/image68.png"/><Relationship Id="rId4" Type="http://schemas.openxmlformats.org/officeDocument/2006/relationships/hyperlink" Target="https://cna-alimentation.fr/download/avis-n88-07-2021-sobriete-en-emballages-alimentaires-developpement-du-vrac-et-autres-pistes-daction/"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hyperlink" Target="https://www.legifrance.gouv.fr/jorf/id/JORFTEXT000043231546"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5.jp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ous-titre 5">
            <a:extLst>
              <a:ext uri="{FF2B5EF4-FFF2-40B4-BE49-F238E27FC236}">
                <a16:creationId xmlns:a16="http://schemas.microsoft.com/office/drawing/2014/main" id="{85A862F8-4303-1645-B112-102AB254CF4A}"/>
              </a:ext>
            </a:extLst>
          </p:cNvPr>
          <p:cNvSpPr>
            <a:spLocks noGrp="1"/>
          </p:cNvSpPr>
          <p:nvPr>
            <p:ph type="subTitle" idx="1"/>
          </p:nvPr>
        </p:nvSpPr>
        <p:spPr>
          <a:xfrm>
            <a:off x="7867866" y="589652"/>
            <a:ext cx="1007842" cy="571576"/>
          </a:xfrm>
        </p:spPr>
        <p:txBody>
          <a:bodyPr>
            <a:normAutofit/>
          </a:bodyPr>
          <a:lstStyle/>
          <a:p>
            <a:pPr algn="r"/>
            <a:r>
              <a:rPr lang="fr-FR" sz="1200" dirty="0"/>
              <a:t>11/05/2022</a:t>
            </a:r>
          </a:p>
        </p:txBody>
      </p:sp>
      <p:sp>
        <p:nvSpPr>
          <p:cNvPr id="8" name="Titre 7">
            <a:extLst>
              <a:ext uri="{FF2B5EF4-FFF2-40B4-BE49-F238E27FC236}">
                <a16:creationId xmlns:a16="http://schemas.microsoft.com/office/drawing/2014/main" id="{42BD7B6D-3A33-FF40-8688-FD414DFA813C}"/>
              </a:ext>
            </a:extLst>
          </p:cNvPr>
          <p:cNvSpPr>
            <a:spLocks noGrp="1"/>
          </p:cNvSpPr>
          <p:nvPr>
            <p:ph type="title"/>
          </p:nvPr>
        </p:nvSpPr>
        <p:spPr>
          <a:xfrm>
            <a:off x="4572000" y="1419622"/>
            <a:ext cx="4392758" cy="1152128"/>
          </a:xfrm>
        </p:spPr>
        <p:txBody>
          <a:bodyPr>
            <a:normAutofit fontScale="90000"/>
          </a:bodyPr>
          <a:lstStyle/>
          <a:p>
            <a:pPr algn="ctr"/>
            <a:r>
              <a:rPr lang="fr-FR" sz="2700" b="1" dirty="0">
                <a:solidFill>
                  <a:schemeClr val="accent6">
                    <a:lumMod val="60000"/>
                    <a:lumOff val="40000"/>
                  </a:schemeClr>
                </a:solidFill>
              </a:rPr>
              <a:t>Webinaire </a:t>
            </a:r>
            <a:br>
              <a:rPr lang="fr-FR" sz="2700" b="1" dirty="0">
                <a:solidFill>
                  <a:schemeClr val="accent6">
                    <a:lumMod val="60000"/>
                    <a:lumOff val="40000"/>
                  </a:schemeClr>
                </a:solidFill>
              </a:rPr>
            </a:br>
            <a:r>
              <a:rPr lang="fr-FR" sz="2700" b="1" dirty="0">
                <a:solidFill>
                  <a:schemeClr val="accent6">
                    <a:lumMod val="60000"/>
                    <a:lumOff val="40000"/>
                  </a:schemeClr>
                </a:solidFill>
              </a:rPr>
              <a:t>« Éliminer le plastique en restauration collective » </a:t>
            </a:r>
            <a:br>
              <a:rPr lang="fr-FR" sz="2700" b="1" dirty="0">
                <a:solidFill>
                  <a:schemeClr val="accent6">
                    <a:lumMod val="60000"/>
                    <a:lumOff val="40000"/>
                  </a:schemeClr>
                </a:solidFill>
              </a:rPr>
            </a:br>
            <a:br>
              <a:rPr lang="fr-FR" b="1" dirty="0"/>
            </a:br>
            <a:endParaRPr lang="fr-FR" sz="1600" b="0" dirty="0">
              <a:latin typeface="+mj-lt"/>
            </a:endParaRPr>
          </a:p>
        </p:txBody>
      </p:sp>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t="15520" b="29636"/>
          <a:stretch/>
        </p:blipFill>
        <p:spPr>
          <a:xfrm>
            <a:off x="504456" y="4515966"/>
            <a:ext cx="8136000" cy="637920"/>
          </a:xfrm>
          <a:prstGeom prst="rect">
            <a:avLst/>
          </a:prstGeom>
        </p:spPr>
      </p:pic>
      <p:sp>
        <p:nvSpPr>
          <p:cNvPr id="5" name="ZoneTexte 4">
            <a:extLst>
              <a:ext uri="{FF2B5EF4-FFF2-40B4-BE49-F238E27FC236}">
                <a16:creationId xmlns:a16="http://schemas.microsoft.com/office/drawing/2014/main" id="{7CF118EE-B902-6329-19EC-B93DADF2A1F9}"/>
              </a:ext>
            </a:extLst>
          </p:cNvPr>
          <p:cNvSpPr txBox="1"/>
          <p:nvPr/>
        </p:nvSpPr>
        <p:spPr>
          <a:xfrm>
            <a:off x="4783008" y="2419124"/>
            <a:ext cx="4056303" cy="1754326"/>
          </a:xfrm>
          <a:prstGeom prst="rect">
            <a:avLst/>
          </a:prstGeom>
          <a:noFill/>
        </p:spPr>
        <p:txBody>
          <a:bodyPr wrap="none" rtlCol="0">
            <a:spAutoFit/>
          </a:bodyPr>
          <a:lstStyle/>
          <a:p>
            <a:endParaRPr lang="fr-FR" sz="1800" b="0" dirty="0">
              <a:solidFill>
                <a:schemeClr val="bg1"/>
              </a:solidFill>
              <a:latin typeface="+mj-lt"/>
            </a:endParaRPr>
          </a:p>
          <a:p>
            <a:r>
              <a:rPr lang="fr-FR" sz="1800" b="0" dirty="0">
                <a:solidFill>
                  <a:schemeClr val="bg1"/>
                </a:solidFill>
                <a:latin typeface="+mj-lt"/>
              </a:rPr>
              <a:t>Claire </a:t>
            </a:r>
            <a:r>
              <a:rPr lang="fr-FR" dirty="0">
                <a:solidFill>
                  <a:schemeClr val="bg1"/>
                </a:solidFill>
                <a:latin typeface="+mj-lt"/>
              </a:rPr>
              <a:t>P</a:t>
            </a:r>
            <a:r>
              <a:rPr lang="fr-FR" sz="1800" b="0" dirty="0">
                <a:solidFill>
                  <a:schemeClr val="bg1"/>
                </a:solidFill>
                <a:latin typeface="+mj-lt"/>
              </a:rPr>
              <a:t>oulin</a:t>
            </a:r>
          </a:p>
          <a:p>
            <a:r>
              <a:rPr lang="fr-FR" sz="1800" b="0" dirty="0">
                <a:solidFill>
                  <a:schemeClr val="bg1"/>
                </a:solidFill>
                <a:latin typeface="+mj-lt"/>
              </a:rPr>
              <a:t>Chargée de mission pollutions plastiques </a:t>
            </a:r>
          </a:p>
          <a:p>
            <a:br>
              <a:rPr lang="fr-FR" sz="1800" b="0" dirty="0">
                <a:solidFill>
                  <a:schemeClr val="bg1"/>
                </a:solidFill>
                <a:latin typeface="+mj-lt"/>
              </a:rPr>
            </a:br>
            <a:r>
              <a:rPr lang="fr-FR" sz="1800" b="0" dirty="0">
                <a:solidFill>
                  <a:schemeClr val="bg1"/>
                </a:solidFill>
                <a:latin typeface="+mj-lt"/>
              </a:rPr>
              <a:t>Samantha Khalizoff</a:t>
            </a:r>
            <a:br>
              <a:rPr lang="fr-FR" sz="1800" b="0" dirty="0">
                <a:solidFill>
                  <a:schemeClr val="bg1"/>
                </a:solidFill>
                <a:latin typeface="+mj-lt"/>
              </a:rPr>
            </a:br>
            <a:r>
              <a:rPr lang="fr-FR" sz="1800" b="0" dirty="0">
                <a:solidFill>
                  <a:schemeClr val="bg1"/>
                </a:solidFill>
                <a:latin typeface="+mj-lt"/>
              </a:rPr>
              <a:t>Chargée de mission alimentation durable</a:t>
            </a:r>
            <a:endParaRPr lang="fr-FR" dirty="0">
              <a:solidFill>
                <a:schemeClr val="bg1"/>
              </a:solidFill>
            </a:endParaRPr>
          </a:p>
        </p:txBody>
      </p:sp>
      <p:pic>
        <p:nvPicPr>
          <p:cNvPr id="7" name="Image 6" descr="Une image contenant alimentation, intérieur, conteneur, plastique&#10;&#10;Description générée automatiquement">
            <a:extLst>
              <a:ext uri="{FF2B5EF4-FFF2-40B4-BE49-F238E27FC236}">
                <a16:creationId xmlns:a16="http://schemas.microsoft.com/office/drawing/2014/main" id="{13075519-5579-F576-7E0F-2BFDD8B9EB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8440" y="1752877"/>
            <a:ext cx="3912553" cy="2427734"/>
          </a:xfrm>
          <a:prstGeom prst="rect">
            <a:avLst/>
          </a:prstGeom>
        </p:spPr>
      </p:pic>
    </p:spTree>
    <p:extLst>
      <p:ext uri="{BB962C8B-B14F-4D97-AF65-F5344CB8AC3E}">
        <p14:creationId xmlns:p14="http://schemas.microsoft.com/office/powerpoint/2010/main" val="2695925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algn="ctr"/>
            <a:br>
              <a:rPr lang="fr-FR" sz="2000" b="1" dirty="0">
                <a:latin typeface="+mj-lt"/>
              </a:rPr>
            </a:br>
            <a:r>
              <a:rPr lang="fr-FR" sz="2000" b="1" dirty="0">
                <a:latin typeface="+mj-lt"/>
              </a:rPr>
              <a:t>Webinaire "l’élimination du plastique en restauration collective"</a:t>
            </a:r>
            <a:br>
              <a:rPr lang="fr-FR" b="1" dirty="0"/>
            </a:br>
            <a:endParaRPr lang="fr-FR" dirty="0"/>
          </a:p>
        </p:txBody>
      </p:sp>
      <p:sp>
        <p:nvSpPr>
          <p:cNvPr id="3" name="Espace réservé du contenu 2"/>
          <p:cNvSpPr>
            <a:spLocks noGrp="1"/>
          </p:cNvSpPr>
          <p:nvPr>
            <p:ph idx="1"/>
          </p:nvPr>
        </p:nvSpPr>
        <p:spPr/>
        <p:txBody>
          <a:bodyPr/>
          <a:lstStyle/>
          <a:p>
            <a:pPr marL="0" indent="0">
              <a:buNone/>
            </a:pPr>
            <a:r>
              <a:rPr lang="fr-FR" dirty="0"/>
              <a:t>Déroulé de la journée </a:t>
            </a:r>
          </a:p>
          <a:p>
            <a:pPr marL="0" indent="0">
              <a:buNone/>
            </a:pPr>
            <a:r>
              <a:rPr lang="fr-FR" dirty="0"/>
              <a:t>2 axes d’intervention: </a:t>
            </a:r>
          </a:p>
          <a:p>
            <a:r>
              <a:rPr lang="fr-FR" dirty="0"/>
              <a:t>1 - Le matin : enjeux, contexte et alternatives au plastique</a:t>
            </a:r>
          </a:p>
          <a:p>
            <a:r>
              <a:rPr lang="fr-FR" dirty="0"/>
              <a:t>2 - L’après-midi : des solutions concrètes (plateforme de lavage, consignes, mutualisation)</a:t>
            </a:r>
          </a:p>
          <a:p>
            <a:endParaRPr lang="fr-FR" dirty="0"/>
          </a:p>
        </p:txBody>
      </p:sp>
      <p:sp>
        <p:nvSpPr>
          <p:cNvPr id="5" name="Espace réservé du numéro de diapositive 4">
            <a:extLst>
              <a:ext uri="{FF2B5EF4-FFF2-40B4-BE49-F238E27FC236}">
                <a16:creationId xmlns:a16="http://schemas.microsoft.com/office/drawing/2014/main" id="{D5BA562C-B6C8-D94F-B018-C7502CC72BF5}"/>
              </a:ext>
            </a:extLst>
          </p:cNvPr>
          <p:cNvSpPr>
            <a:spLocks noGrp="1"/>
          </p:cNvSpPr>
          <p:nvPr>
            <p:ph type="sldNum" sz="quarter" idx="4"/>
          </p:nvPr>
        </p:nvSpPr>
        <p:spPr/>
        <p:txBody>
          <a:bodyPr/>
          <a:lstStyle/>
          <a:p>
            <a:fld id="{2E0CE5D9-5AAE-9543-B2AA-77FD93B8FBDA}" type="slidenum">
              <a:rPr lang="fr-FR" smtClean="0"/>
              <a:pPr/>
              <a:t>1</a:t>
            </a:fld>
            <a:endParaRPr lang="fr-FR"/>
          </a:p>
        </p:txBody>
      </p:sp>
    </p:spTree>
    <p:extLst>
      <p:ext uri="{BB962C8B-B14F-4D97-AF65-F5344CB8AC3E}">
        <p14:creationId xmlns:p14="http://schemas.microsoft.com/office/powerpoint/2010/main" val="937925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6DF930-5236-E92B-166B-B9FB23E9727C}"/>
              </a:ext>
            </a:extLst>
          </p:cNvPr>
          <p:cNvSpPr>
            <a:spLocks noGrp="1"/>
          </p:cNvSpPr>
          <p:nvPr>
            <p:ph type="title"/>
          </p:nvPr>
        </p:nvSpPr>
        <p:spPr/>
        <p:txBody>
          <a:bodyPr>
            <a:normAutofit fontScale="90000"/>
          </a:bodyPr>
          <a:lstStyle/>
          <a:p>
            <a:pPr algn="ctr"/>
            <a:br>
              <a:rPr lang="fr-FR" sz="2000" b="1" dirty="0">
                <a:latin typeface="+mj-lt"/>
              </a:rPr>
            </a:br>
            <a:r>
              <a:rPr lang="fr-FR" sz="2000" b="1" dirty="0">
                <a:latin typeface="+mj-lt"/>
              </a:rPr>
              <a:t>Webinaire "l’élimination du plastique en restauration collective"</a:t>
            </a:r>
            <a:br>
              <a:rPr lang="fr-FR" b="1" dirty="0"/>
            </a:br>
            <a:endParaRPr lang="fr-FR" dirty="0"/>
          </a:p>
        </p:txBody>
      </p:sp>
      <p:sp>
        <p:nvSpPr>
          <p:cNvPr id="3" name="Espace réservé du contenu 2">
            <a:extLst>
              <a:ext uri="{FF2B5EF4-FFF2-40B4-BE49-F238E27FC236}">
                <a16:creationId xmlns:a16="http://schemas.microsoft.com/office/drawing/2014/main" id="{0C91BBD6-91BA-411C-5E11-170ED957D81C}"/>
              </a:ext>
            </a:extLst>
          </p:cNvPr>
          <p:cNvSpPr>
            <a:spLocks noGrp="1"/>
          </p:cNvSpPr>
          <p:nvPr>
            <p:ph idx="1"/>
          </p:nvPr>
        </p:nvSpPr>
        <p:spPr>
          <a:xfrm>
            <a:off x="251520" y="987575"/>
            <a:ext cx="8435280" cy="3600400"/>
          </a:xfrm>
        </p:spPr>
        <p:txBody>
          <a:bodyPr>
            <a:normAutofit fontScale="85000" lnSpcReduction="20000"/>
          </a:bodyPr>
          <a:lstStyle/>
          <a:p>
            <a:pPr marL="0" indent="0">
              <a:buNone/>
            </a:pPr>
            <a:r>
              <a:rPr lang="fr-FR" dirty="0"/>
              <a:t>Les </a:t>
            </a:r>
            <a:r>
              <a:rPr lang="fr-FR" b="1" dirty="0"/>
              <a:t>objectifs</a:t>
            </a:r>
            <a:r>
              <a:rPr lang="fr-FR" dirty="0"/>
              <a:t> de la journée</a:t>
            </a:r>
          </a:p>
          <a:p>
            <a:pPr marL="0" indent="0">
              <a:buNone/>
            </a:pPr>
            <a:endParaRPr lang="fr-FR" dirty="0"/>
          </a:p>
          <a:p>
            <a:r>
              <a:rPr lang="fr-FR" dirty="0"/>
              <a:t>Prendre connaissance :</a:t>
            </a:r>
          </a:p>
          <a:p>
            <a:pPr>
              <a:buFont typeface="Arial" panose="020B0604020202020204" pitchFamily="34" charset="0"/>
              <a:buChar char="•"/>
            </a:pPr>
            <a:r>
              <a:rPr lang="fr-FR" dirty="0"/>
              <a:t>des </a:t>
            </a:r>
            <a:r>
              <a:rPr lang="fr-FR" b="1" dirty="0"/>
              <a:t>enjeux relatifs </a:t>
            </a:r>
            <a:r>
              <a:rPr lang="fr-FR" dirty="0"/>
              <a:t>aux pollutions plastiques d’un point de vue environnemental et sanitaire</a:t>
            </a:r>
          </a:p>
          <a:p>
            <a:pPr>
              <a:buFont typeface="Arial" panose="020B0604020202020204" pitchFamily="34" charset="0"/>
              <a:buChar char="•"/>
            </a:pPr>
            <a:r>
              <a:rPr lang="fr-FR" dirty="0"/>
              <a:t>du </a:t>
            </a:r>
            <a:r>
              <a:rPr lang="fr-FR" b="1" dirty="0"/>
              <a:t>cadre réglementaire </a:t>
            </a:r>
            <a:r>
              <a:rPr lang="fr-FR" dirty="0"/>
              <a:t>en vigueur de l’utilisation des plastiques en restauration collective</a:t>
            </a:r>
          </a:p>
          <a:p>
            <a:pPr>
              <a:buFont typeface="Arial" panose="020B0604020202020204" pitchFamily="34" charset="0"/>
              <a:buChar char="•"/>
            </a:pPr>
            <a:r>
              <a:rPr lang="fr-FR" dirty="0"/>
              <a:t>de </a:t>
            </a:r>
            <a:r>
              <a:rPr lang="fr-FR" b="1" dirty="0"/>
              <a:t>projets existants </a:t>
            </a:r>
            <a:r>
              <a:rPr lang="fr-FR" dirty="0"/>
              <a:t>au sein de collectivités locales déjà engagées</a:t>
            </a:r>
          </a:p>
          <a:p>
            <a:pPr>
              <a:buFont typeface="Arial" panose="020B0604020202020204" pitchFamily="34" charset="0"/>
              <a:buChar char="•"/>
            </a:pPr>
            <a:r>
              <a:rPr lang="fr-FR" dirty="0"/>
              <a:t>des </a:t>
            </a:r>
            <a:r>
              <a:rPr lang="fr-FR" b="1" dirty="0"/>
              <a:t>solutions alternatives </a:t>
            </a:r>
            <a:r>
              <a:rPr lang="fr-FR" dirty="0"/>
              <a:t>existantes et des modalités de mise en œuvre</a:t>
            </a:r>
          </a:p>
          <a:p>
            <a:pPr>
              <a:buFont typeface="Arial" panose="020B0604020202020204" pitchFamily="34" charset="0"/>
              <a:buChar char="•"/>
            </a:pPr>
            <a:r>
              <a:rPr lang="fr-FR" b="1" dirty="0"/>
              <a:t>d’outils d’accompagnements</a:t>
            </a:r>
            <a:endParaRPr lang="fr-FR" dirty="0"/>
          </a:p>
          <a:p>
            <a:endParaRPr lang="fr-FR" dirty="0"/>
          </a:p>
        </p:txBody>
      </p:sp>
      <p:sp>
        <p:nvSpPr>
          <p:cNvPr id="4" name="Espace réservé du numéro de diapositive 3">
            <a:extLst>
              <a:ext uri="{FF2B5EF4-FFF2-40B4-BE49-F238E27FC236}">
                <a16:creationId xmlns:a16="http://schemas.microsoft.com/office/drawing/2014/main" id="{2578B72A-BB1A-DA15-1A52-C24D8549D0E7}"/>
              </a:ext>
            </a:extLst>
          </p:cNvPr>
          <p:cNvSpPr>
            <a:spLocks noGrp="1"/>
          </p:cNvSpPr>
          <p:nvPr>
            <p:ph type="sldNum" sz="quarter" idx="4"/>
          </p:nvPr>
        </p:nvSpPr>
        <p:spPr/>
        <p:txBody>
          <a:bodyPr/>
          <a:lstStyle/>
          <a:p>
            <a:fld id="{2E0CE5D9-5AAE-9543-B2AA-77FD93B8FBDA}" type="slidenum">
              <a:rPr lang="fr-FR" smtClean="0"/>
              <a:pPr/>
              <a:t>2</a:t>
            </a:fld>
            <a:endParaRPr lang="fr-FR"/>
          </a:p>
        </p:txBody>
      </p:sp>
    </p:spTree>
    <p:extLst>
      <p:ext uri="{BB962C8B-B14F-4D97-AF65-F5344CB8AC3E}">
        <p14:creationId xmlns:p14="http://schemas.microsoft.com/office/powerpoint/2010/main" val="3962028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95538" y="4603514"/>
            <a:ext cx="918238" cy="4165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fr-F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3</a:t>
            </a:fld>
            <a:endParaRPr lang="fr-FR"/>
          </a:p>
        </p:txBody>
      </p:sp>
      <p:sp>
        <p:nvSpPr>
          <p:cNvPr id="6" name="ZoneTexte 5"/>
          <p:cNvSpPr txBox="1"/>
          <p:nvPr/>
        </p:nvSpPr>
        <p:spPr>
          <a:xfrm>
            <a:off x="539552" y="123478"/>
            <a:ext cx="5544614" cy="584759"/>
          </a:xfrm>
          <a:prstGeom prst="rect">
            <a:avLst/>
          </a:prstGeom>
          <a:noFill/>
        </p:spPr>
        <p:txBody>
          <a:bodyPr wrap="square" lIns="91424" tIns="45712" rIns="91424" bIns="45712" rtlCol="0">
            <a:spAutoFit/>
          </a:bodyPr>
          <a:lstStyle/>
          <a:p>
            <a:r>
              <a:rPr lang="fr-FR" sz="3200" b="1" dirty="0">
                <a:solidFill>
                  <a:schemeClr val="bg1"/>
                </a:solidFill>
              </a:rPr>
              <a:t>Rappel des règles du jeu</a:t>
            </a:r>
          </a:p>
        </p:txBody>
      </p:sp>
      <p:pic>
        <p:nvPicPr>
          <p:cNvPr id="3" name="Image 2">
            <a:extLst>
              <a:ext uri="{FF2B5EF4-FFF2-40B4-BE49-F238E27FC236}">
                <a16:creationId xmlns:a16="http://schemas.microsoft.com/office/drawing/2014/main" id="{E41ACE5F-63D0-4ABE-9AEB-0A67613EC7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9912" y="3285426"/>
            <a:ext cx="1728192" cy="762438"/>
          </a:xfrm>
          <a:prstGeom prst="rect">
            <a:avLst/>
          </a:prstGeom>
        </p:spPr>
      </p:pic>
      <p:sp>
        <p:nvSpPr>
          <p:cNvPr id="7" name="ZoneTexte 6">
            <a:extLst>
              <a:ext uri="{FF2B5EF4-FFF2-40B4-BE49-F238E27FC236}">
                <a16:creationId xmlns:a16="http://schemas.microsoft.com/office/drawing/2014/main" id="{98DEED32-462A-42CF-87FA-A2D0077D9331}"/>
              </a:ext>
            </a:extLst>
          </p:cNvPr>
          <p:cNvSpPr txBox="1"/>
          <p:nvPr/>
        </p:nvSpPr>
        <p:spPr>
          <a:xfrm>
            <a:off x="-36512" y="4086836"/>
            <a:ext cx="8995920" cy="830981"/>
          </a:xfrm>
          <a:prstGeom prst="rect">
            <a:avLst/>
          </a:prstGeom>
          <a:noFill/>
        </p:spPr>
        <p:txBody>
          <a:bodyPr wrap="square" lIns="91424" tIns="45712" rIns="91424" bIns="45712" rtlCol="0">
            <a:spAutoFit/>
          </a:bodyPr>
          <a:lstStyle/>
          <a:p>
            <a:pPr algn="ctr"/>
            <a:r>
              <a:rPr lang="fr-FR" sz="2400" b="1" dirty="0">
                <a:solidFill>
                  <a:srgbClr val="002457"/>
                </a:solidFill>
              </a:rPr>
              <a:t>Par écrit dans la conversation ou à l’oral, pour intervenir levez la main</a:t>
            </a:r>
          </a:p>
          <a:p>
            <a:endParaRPr lang="fr-FR" sz="2400" b="1" dirty="0">
              <a:solidFill>
                <a:srgbClr val="002457"/>
              </a:solidFill>
            </a:endParaRPr>
          </a:p>
        </p:txBody>
      </p:sp>
      <p:sp>
        <p:nvSpPr>
          <p:cNvPr id="9" name="ZoneTexte 8">
            <a:extLst>
              <a:ext uri="{FF2B5EF4-FFF2-40B4-BE49-F238E27FC236}">
                <a16:creationId xmlns:a16="http://schemas.microsoft.com/office/drawing/2014/main" id="{3A25945E-8FAD-49B1-9209-8A9FE7BEF57F}"/>
              </a:ext>
            </a:extLst>
          </p:cNvPr>
          <p:cNvSpPr txBox="1"/>
          <p:nvPr/>
        </p:nvSpPr>
        <p:spPr>
          <a:xfrm>
            <a:off x="1835696" y="2713310"/>
            <a:ext cx="6264696" cy="461649"/>
          </a:xfrm>
          <a:prstGeom prst="rect">
            <a:avLst/>
          </a:prstGeom>
          <a:noFill/>
        </p:spPr>
        <p:txBody>
          <a:bodyPr wrap="square" lIns="91424" tIns="45712" rIns="91424" bIns="45712" rtlCol="0">
            <a:spAutoFit/>
          </a:bodyPr>
          <a:lstStyle/>
          <a:p>
            <a:r>
              <a:rPr lang="fr-FR" sz="2400" b="1" dirty="0">
                <a:solidFill>
                  <a:srgbClr val="002457"/>
                </a:solidFill>
              </a:rPr>
              <a:t>Vous souhaitez intervenir ? Deux possibilités</a:t>
            </a:r>
          </a:p>
        </p:txBody>
      </p:sp>
      <p:sp>
        <p:nvSpPr>
          <p:cNvPr id="10" name="ZoneTexte 9">
            <a:extLst>
              <a:ext uri="{FF2B5EF4-FFF2-40B4-BE49-F238E27FC236}">
                <a16:creationId xmlns:a16="http://schemas.microsoft.com/office/drawing/2014/main" id="{E93B73AD-9DF8-4B5C-A509-F31DC3DB50CF}"/>
              </a:ext>
            </a:extLst>
          </p:cNvPr>
          <p:cNvSpPr txBox="1"/>
          <p:nvPr/>
        </p:nvSpPr>
        <p:spPr>
          <a:xfrm>
            <a:off x="251520" y="922801"/>
            <a:ext cx="8424936" cy="461649"/>
          </a:xfrm>
          <a:prstGeom prst="rect">
            <a:avLst/>
          </a:prstGeom>
          <a:noFill/>
        </p:spPr>
        <p:txBody>
          <a:bodyPr wrap="square" lIns="91424" tIns="45712" rIns="91424" bIns="45712" rtlCol="0">
            <a:spAutoFit/>
          </a:bodyPr>
          <a:lstStyle/>
          <a:p>
            <a:pPr algn="ctr"/>
            <a:r>
              <a:rPr lang="fr-FR" sz="2400" b="1" dirty="0">
                <a:solidFill>
                  <a:srgbClr val="002457"/>
                </a:solidFill>
              </a:rPr>
              <a:t>Le webinaire est enregistré, le replay sera mis en ligne</a:t>
            </a:r>
          </a:p>
        </p:txBody>
      </p:sp>
      <p:pic>
        <p:nvPicPr>
          <p:cNvPr id="11" name="Image 10">
            <a:extLst>
              <a:ext uri="{FF2B5EF4-FFF2-40B4-BE49-F238E27FC236}">
                <a16:creationId xmlns:a16="http://schemas.microsoft.com/office/drawing/2014/main" id="{3870DBBD-D9DE-48B7-A159-2B47364212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1414321"/>
            <a:ext cx="973120" cy="718782"/>
          </a:xfrm>
          <a:prstGeom prst="rect">
            <a:avLst/>
          </a:prstGeom>
        </p:spPr>
      </p:pic>
      <p:sp>
        <p:nvSpPr>
          <p:cNvPr id="14" name="ZoneTexte 13">
            <a:extLst>
              <a:ext uri="{FF2B5EF4-FFF2-40B4-BE49-F238E27FC236}">
                <a16:creationId xmlns:a16="http://schemas.microsoft.com/office/drawing/2014/main" id="{0D9FA5C1-2585-4655-8E20-8E01A8017813}"/>
              </a:ext>
            </a:extLst>
          </p:cNvPr>
          <p:cNvSpPr txBox="1"/>
          <p:nvPr/>
        </p:nvSpPr>
        <p:spPr>
          <a:xfrm>
            <a:off x="971600" y="1320953"/>
            <a:ext cx="8424936" cy="830981"/>
          </a:xfrm>
          <a:prstGeom prst="rect">
            <a:avLst/>
          </a:prstGeom>
          <a:noFill/>
        </p:spPr>
        <p:txBody>
          <a:bodyPr wrap="square" lIns="91424" tIns="45712" rIns="91424" bIns="45712" rtlCol="0">
            <a:spAutoFit/>
          </a:bodyPr>
          <a:lstStyle/>
          <a:p>
            <a:pPr algn="ctr"/>
            <a:r>
              <a:rPr lang="fr-FR" sz="2400" b="1" dirty="0">
                <a:solidFill>
                  <a:srgbClr val="002457"/>
                </a:solidFill>
              </a:rPr>
              <a:t>Merci de vous nommer dans la liste des participants</a:t>
            </a:r>
          </a:p>
          <a:p>
            <a:pPr algn="ctr"/>
            <a:r>
              <a:rPr lang="fr-FR" sz="2400" b="1" u="sng" dirty="0">
                <a:solidFill>
                  <a:srgbClr val="002457"/>
                </a:solidFill>
              </a:rPr>
              <a:t>NOM prénom collectivité</a:t>
            </a:r>
          </a:p>
        </p:txBody>
      </p:sp>
    </p:spTree>
    <p:extLst>
      <p:ext uri="{BB962C8B-B14F-4D97-AF65-F5344CB8AC3E}">
        <p14:creationId xmlns:p14="http://schemas.microsoft.com/office/powerpoint/2010/main" val="3693618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3B10E6-926F-1EEA-842D-ADB7683A7E72}"/>
              </a:ext>
            </a:extLst>
          </p:cNvPr>
          <p:cNvSpPr>
            <a:spLocks noGrp="1"/>
          </p:cNvSpPr>
          <p:nvPr>
            <p:ph type="title"/>
          </p:nvPr>
        </p:nvSpPr>
        <p:spPr/>
        <p:txBody>
          <a:bodyPr>
            <a:normAutofit/>
          </a:bodyPr>
          <a:lstStyle/>
          <a:p>
            <a:r>
              <a:rPr lang="fr-FR" sz="1800" b="1" dirty="0">
                <a:latin typeface="+mj-lt"/>
              </a:rPr>
              <a:t>Webinaire "l’élimination du plastique en restauration collective"</a:t>
            </a:r>
            <a:endParaRPr lang="fr-FR" sz="1800" dirty="0"/>
          </a:p>
        </p:txBody>
      </p:sp>
      <p:sp>
        <p:nvSpPr>
          <p:cNvPr id="3" name="Espace réservé du contenu 2">
            <a:extLst>
              <a:ext uri="{FF2B5EF4-FFF2-40B4-BE49-F238E27FC236}">
                <a16:creationId xmlns:a16="http://schemas.microsoft.com/office/drawing/2014/main" id="{3DC263F2-B3EE-AD7C-A376-E2648CB3211A}"/>
              </a:ext>
            </a:extLst>
          </p:cNvPr>
          <p:cNvSpPr>
            <a:spLocks noGrp="1"/>
          </p:cNvSpPr>
          <p:nvPr>
            <p:ph idx="1"/>
          </p:nvPr>
        </p:nvSpPr>
        <p:spPr>
          <a:xfrm>
            <a:off x="323528" y="1200151"/>
            <a:ext cx="8363272" cy="3315815"/>
          </a:xfrm>
        </p:spPr>
        <p:txBody>
          <a:bodyPr>
            <a:normAutofit lnSpcReduction="10000"/>
          </a:bodyPr>
          <a:lstStyle/>
          <a:p>
            <a:pPr marL="0" indent="0">
              <a:buNone/>
            </a:pPr>
            <a:r>
              <a:rPr lang="fr-FR" sz="2400" dirty="0"/>
              <a:t>Les intervenants du matin :</a:t>
            </a:r>
          </a:p>
          <a:p>
            <a:pPr marL="0" indent="0">
              <a:buNone/>
            </a:pPr>
            <a:endParaRPr lang="fr-FR" sz="2400" dirty="0"/>
          </a:p>
          <a:p>
            <a:pPr>
              <a:buFont typeface="Arial" panose="020B0604020202020204" pitchFamily="34" charset="0"/>
              <a:buChar char="•"/>
            </a:pPr>
            <a:r>
              <a:rPr lang="fr-FR" sz="2400" dirty="0"/>
              <a:t>Claire Poulin, </a:t>
            </a:r>
            <a:r>
              <a:rPr lang="fr-FR" sz="2400" b="1" dirty="0"/>
              <a:t>Chargée de mission pollutions plastiques ARBE</a:t>
            </a:r>
          </a:p>
          <a:p>
            <a:pPr>
              <a:buFont typeface="Arial" panose="020B0604020202020204" pitchFamily="34" charset="0"/>
              <a:buChar char="•"/>
            </a:pPr>
            <a:endParaRPr lang="fr-FR" sz="2400" b="1" dirty="0"/>
          </a:p>
          <a:p>
            <a:pPr>
              <a:buFont typeface="Arial" panose="020B0604020202020204" pitchFamily="34" charset="0"/>
              <a:buChar char="•"/>
            </a:pPr>
            <a:r>
              <a:rPr lang="fr-FR" sz="2400" dirty="0"/>
              <a:t>Maxime</a:t>
            </a:r>
            <a:r>
              <a:rPr lang="fr-FR" sz="2400" b="1" dirty="0">
                <a:effectLst/>
                <a:ea typeface="Calibri" panose="020F0502020204030204" pitchFamily="34" charset="0"/>
              </a:rPr>
              <a:t> </a:t>
            </a:r>
            <a:r>
              <a:rPr lang="fr-FR" sz="2400" dirty="0"/>
              <a:t>Cordier, </a:t>
            </a:r>
            <a:r>
              <a:rPr lang="fr-FR" sz="2400" b="1" dirty="0">
                <a:effectLst/>
                <a:ea typeface="Calibri" panose="020F0502020204030204" pitchFamily="34" charset="0"/>
              </a:rPr>
              <a:t>Administrateur Ile de France d’AGORES</a:t>
            </a:r>
            <a:r>
              <a:rPr lang="fr-FR" sz="2400" dirty="0">
                <a:effectLst/>
                <a:ea typeface="Calibri" panose="020F0502020204030204" pitchFamily="34" charset="0"/>
              </a:rPr>
              <a:t> </a:t>
            </a:r>
          </a:p>
          <a:p>
            <a:pPr>
              <a:buFont typeface="Arial" panose="020B0604020202020204" pitchFamily="34" charset="0"/>
              <a:buChar char="•"/>
            </a:pPr>
            <a:endParaRPr lang="fr-FR" sz="2400" dirty="0">
              <a:effectLst/>
              <a:ea typeface="Calibri" panose="020F0502020204030204" pitchFamily="34" charset="0"/>
            </a:endParaRPr>
          </a:p>
          <a:p>
            <a:pPr>
              <a:buFont typeface="Arial" panose="020B0604020202020204" pitchFamily="34" charset="0"/>
              <a:buChar char="•"/>
            </a:pPr>
            <a:r>
              <a:rPr lang="fr-FR" sz="2400" dirty="0">
                <a:ea typeface="Calibri" panose="020F0502020204030204" pitchFamily="34" charset="0"/>
              </a:rPr>
              <a:t>Alix Puzenat, </a:t>
            </a:r>
            <a:r>
              <a:rPr lang="fr-FR" sz="2400" b="1" dirty="0">
                <a:effectLst/>
                <a:ea typeface="Calibri" panose="020F0502020204030204" pitchFamily="34" charset="0"/>
              </a:rPr>
              <a:t>Coordinatrice développement, Association </a:t>
            </a:r>
            <a:r>
              <a:rPr lang="fr-FR" sz="2400" b="1" dirty="0" err="1">
                <a:effectLst/>
                <a:ea typeface="Calibri" panose="020F0502020204030204" pitchFamily="34" charset="0"/>
              </a:rPr>
              <a:t>Ecoscience</a:t>
            </a:r>
            <a:r>
              <a:rPr lang="fr-FR" sz="2400" b="1" dirty="0">
                <a:effectLst/>
                <a:ea typeface="Calibri" panose="020F0502020204030204" pitchFamily="34" charset="0"/>
              </a:rPr>
              <a:t> Provence </a:t>
            </a:r>
          </a:p>
          <a:p>
            <a:endParaRPr lang="fr-FR" dirty="0"/>
          </a:p>
        </p:txBody>
      </p:sp>
      <p:sp>
        <p:nvSpPr>
          <p:cNvPr id="4" name="Espace réservé du numéro de diapositive 3">
            <a:extLst>
              <a:ext uri="{FF2B5EF4-FFF2-40B4-BE49-F238E27FC236}">
                <a16:creationId xmlns:a16="http://schemas.microsoft.com/office/drawing/2014/main" id="{CECC9EB3-F777-E2DC-28DD-7B36CC119B2A}"/>
              </a:ext>
            </a:extLst>
          </p:cNvPr>
          <p:cNvSpPr>
            <a:spLocks noGrp="1"/>
          </p:cNvSpPr>
          <p:nvPr>
            <p:ph type="sldNum" sz="quarter" idx="4"/>
          </p:nvPr>
        </p:nvSpPr>
        <p:spPr/>
        <p:txBody>
          <a:bodyPr/>
          <a:lstStyle/>
          <a:p>
            <a:fld id="{2E0CE5D9-5AAE-9543-B2AA-77FD93B8FBDA}" type="slidenum">
              <a:rPr lang="fr-FR" smtClean="0"/>
              <a:pPr/>
              <a:t>4</a:t>
            </a:fld>
            <a:endParaRPr lang="fr-FR"/>
          </a:p>
        </p:txBody>
      </p:sp>
    </p:spTree>
    <p:extLst>
      <p:ext uri="{BB962C8B-B14F-4D97-AF65-F5344CB8AC3E}">
        <p14:creationId xmlns:p14="http://schemas.microsoft.com/office/powerpoint/2010/main" val="62132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3962AC-4CBC-28AF-C87F-4896A858DCC8}"/>
              </a:ext>
            </a:extLst>
          </p:cNvPr>
          <p:cNvSpPr>
            <a:spLocks noGrp="1"/>
          </p:cNvSpPr>
          <p:nvPr>
            <p:ph type="title"/>
          </p:nvPr>
        </p:nvSpPr>
        <p:spPr/>
        <p:txBody>
          <a:bodyPr>
            <a:normAutofit/>
          </a:bodyPr>
          <a:lstStyle/>
          <a:p>
            <a:r>
              <a:rPr lang="fr-FR" sz="1800" b="1" dirty="0">
                <a:latin typeface="+mj-lt"/>
              </a:rPr>
              <a:t>Webinaire "l’élimination du plastique en restauration collective"</a:t>
            </a:r>
            <a:endParaRPr lang="fr-FR" sz="1800" dirty="0">
              <a:latin typeface="+mj-lt"/>
            </a:endParaRPr>
          </a:p>
        </p:txBody>
      </p:sp>
      <p:sp>
        <p:nvSpPr>
          <p:cNvPr id="3" name="Espace réservé du contenu 2">
            <a:extLst>
              <a:ext uri="{FF2B5EF4-FFF2-40B4-BE49-F238E27FC236}">
                <a16:creationId xmlns:a16="http://schemas.microsoft.com/office/drawing/2014/main" id="{839FE9EB-6B0F-93DA-C2E3-827E58B0A326}"/>
              </a:ext>
            </a:extLst>
          </p:cNvPr>
          <p:cNvSpPr>
            <a:spLocks noGrp="1"/>
          </p:cNvSpPr>
          <p:nvPr>
            <p:ph idx="1"/>
          </p:nvPr>
        </p:nvSpPr>
        <p:spPr/>
        <p:txBody>
          <a:bodyPr>
            <a:normAutofit fontScale="92500" lnSpcReduction="10000"/>
          </a:bodyPr>
          <a:lstStyle/>
          <a:p>
            <a:pPr marL="0" indent="0">
              <a:buNone/>
            </a:pPr>
            <a:r>
              <a:rPr lang="fr-FR" dirty="0"/>
              <a:t>Les intervenants de l’après-midi : </a:t>
            </a:r>
          </a:p>
          <a:p>
            <a:pPr marL="0" indent="0">
              <a:buNone/>
            </a:pPr>
            <a:endParaRPr lang="fr-FR" dirty="0"/>
          </a:p>
          <a:p>
            <a:pPr>
              <a:buFont typeface="Arial" panose="020B0604020202020204" pitchFamily="34" charset="0"/>
              <a:buChar char="•"/>
            </a:pPr>
            <a:r>
              <a:rPr lang="fr-FR" dirty="0"/>
              <a:t>Laëtitia </a:t>
            </a:r>
            <a:r>
              <a:rPr lang="fr-FR" dirty="0" err="1"/>
              <a:t>Pras</a:t>
            </a:r>
            <a:r>
              <a:rPr lang="fr-FR" dirty="0"/>
              <a:t>, </a:t>
            </a:r>
            <a:r>
              <a:rPr lang="fr-FR" b="1" dirty="0"/>
              <a:t>Directrice du service vie sociale et services de proximité, Communauté de communes du Guillestrois Queyras</a:t>
            </a:r>
          </a:p>
          <a:p>
            <a:pPr>
              <a:buFont typeface="Arial" panose="020B0604020202020204" pitchFamily="34" charset="0"/>
              <a:buChar char="•"/>
            </a:pPr>
            <a:endParaRPr lang="fr-FR" b="1" dirty="0"/>
          </a:p>
          <a:p>
            <a:pPr>
              <a:buFont typeface="Arial" panose="020B0604020202020204" pitchFamily="34" charset="0"/>
              <a:buChar char="•"/>
            </a:pPr>
            <a:r>
              <a:rPr lang="fr-FR" dirty="0"/>
              <a:t>Eléonore Blondeau, </a:t>
            </a:r>
            <a:r>
              <a:rPr lang="fr-FR" b="1" dirty="0" err="1"/>
              <a:t>Eternity</a:t>
            </a:r>
            <a:r>
              <a:rPr lang="fr-FR" b="1" dirty="0"/>
              <a:t> </a:t>
            </a:r>
            <a:r>
              <a:rPr lang="fr-FR" b="1" dirty="0" err="1"/>
              <a:t>systems</a:t>
            </a:r>
            <a:endParaRPr lang="fr-FR" b="1" dirty="0"/>
          </a:p>
          <a:p>
            <a:pPr>
              <a:buFont typeface="Arial" panose="020B0604020202020204" pitchFamily="34" charset="0"/>
              <a:buChar char="•"/>
            </a:pPr>
            <a:endParaRPr lang="fr-FR" b="1" dirty="0"/>
          </a:p>
          <a:p>
            <a:pPr>
              <a:buFont typeface="Arial" panose="020B0604020202020204" pitchFamily="34" charset="0"/>
              <a:buChar char="•"/>
            </a:pPr>
            <a:r>
              <a:rPr lang="fr-FR" dirty="0"/>
              <a:t>Alice Abbat, </a:t>
            </a:r>
            <a:r>
              <a:rPr lang="fr-FR" b="1" dirty="0"/>
              <a:t>Responsable du réseau consigne France</a:t>
            </a:r>
          </a:p>
        </p:txBody>
      </p:sp>
      <p:sp>
        <p:nvSpPr>
          <p:cNvPr id="4" name="Espace réservé du numéro de diapositive 3">
            <a:extLst>
              <a:ext uri="{FF2B5EF4-FFF2-40B4-BE49-F238E27FC236}">
                <a16:creationId xmlns:a16="http://schemas.microsoft.com/office/drawing/2014/main" id="{37FAECC0-42C7-BC67-44E9-F7BD8A210574}"/>
              </a:ext>
            </a:extLst>
          </p:cNvPr>
          <p:cNvSpPr>
            <a:spLocks noGrp="1"/>
          </p:cNvSpPr>
          <p:nvPr>
            <p:ph type="sldNum" sz="quarter" idx="4"/>
          </p:nvPr>
        </p:nvSpPr>
        <p:spPr/>
        <p:txBody>
          <a:bodyPr/>
          <a:lstStyle/>
          <a:p>
            <a:fld id="{2E0CE5D9-5AAE-9543-B2AA-77FD93B8FBDA}" type="slidenum">
              <a:rPr lang="fr-FR" smtClean="0"/>
              <a:pPr/>
              <a:t>5</a:t>
            </a:fld>
            <a:endParaRPr lang="fr-FR"/>
          </a:p>
        </p:txBody>
      </p:sp>
    </p:spTree>
    <p:extLst>
      <p:ext uri="{BB962C8B-B14F-4D97-AF65-F5344CB8AC3E}">
        <p14:creationId xmlns:p14="http://schemas.microsoft.com/office/powerpoint/2010/main" val="4210027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a:t>L’ARBE en bref</a:t>
            </a:r>
          </a:p>
        </p:txBody>
      </p:sp>
      <p:sp>
        <p:nvSpPr>
          <p:cNvPr id="3" name="Espace réservé du contenu 2"/>
          <p:cNvSpPr>
            <a:spLocks noGrp="1"/>
          </p:cNvSpPr>
          <p:nvPr>
            <p:ph idx="1"/>
          </p:nvPr>
        </p:nvSpPr>
        <p:spPr>
          <a:xfrm>
            <a:off x="457201" y="843560"/>
            <a:ext cx="7211144" cy="4032447"/>
          </a:xfrm>
        </p:spPr>
        <p:txBody>
          <a:bodyPr>
            <a:normAutofit/>
          </a:bodyPr>
          <a:lstStyle/>
          <a:p>
            <a:pPr marL="0" indent="0">
              <a:buNone/>
            </a:pPr>
            <a:endParaRPr lang="fr-FR" dirty="0"/>
          </a:p>
          <a:p>
            <a:pPr marL="0" indent="0">
              <a:buNone/>
            </a:pPr>
            <a:endParaRPr lang="fr-FR" dirty="0"/>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6</a:t>
            </a:fld>
            <a:endParaRPr lang="fr-FR"/>
          </a:p>
        </p:txBody>
      </p:sp>
      <p:sp>
        <p:nvSpPr>
          <p:cNvPr id="5" name="Espace réservé du pied de page 4"/>
          <p:cNvSpPr>
            <a:spLocks noGrp="1"/>
          </p:cNvSpPr>
          <p:nvPr>
            <p:ph type="ftr" sz="quarter" idx="3"/>
          </p:nvPr>
        </p:nvSpPr>
        <p:spPr/>
        <p:txBody>
          <a:bodyPr/>
          <a:lstStyle/>
          <a:p>
            <a:endParaRPr lang="fr-FR" dirty="0"/>
          </a:p>
        </p:txBody>
      </p:sp>
      <p:sp>
        <p:nvSpPr>
          <p:cNvPr id="6" name="Espace réservé du contenu 2"/>
          <p:cNvSpPr txBox="1">
            <a:spLocks/>
          </p:cNvSpPr>
          <p:nvPr/>
        </p:nvSpPr>
        <p:spPr>
          <a:xfrm>
            <a:off x="194217" y="555526"/>
            <a:ext cx="6876056" cy="3841604"/>
          </a:xfrm>
          <a:prstGeom prst="rect">
            <a:avLst/>
          </a:prstGeom>
        </p:spPr>
        <p:txBody>
          <a:bodyPr vert="horz" lIns="91434" tIns="45717" rIns="91434" bIns="45717" rtlCol="0">
            <a:normAutofit lnSpcReduction="10000"/>
          </a:bodyPr>
          <a:lstStyle>
            <a:lvl1pPr marL="272160" indent="-272160" algn="l" defTabSz="725759" rtl="0" eaLnBrk="1" latinLnBrk="0" hangingPunct="1">
              <a:spcBef>
                <a:spcPct val="20000"/>
              </a:spcBef>
              <a:buClr>
                <a:srgbClr val="7DB928"/>
              </a:buClr>
              <a:buFont typeface="Webdings" panose="05030102010509060703" pitchFamily="18" charset="2"/>
              <a:buChar char="4"/>
              <a:defRPr sz="2540" kern="1200">
                <a:solidFill>
                  <a:srgbClr val="002457"/>
                </a:solidFill>
                <a:latin typeface="+mn-lt"/>
                <a:ea typeface="+mn-ea"/>
                <a:cs typeface="+mn-cs"/>
              </a:defRPr>
            </a:lvl1pPr>
            <a:lvl2pPr marL="589679" indent="-226800" algn="l" defTabSz="725759" rtl="0" eaLnBrk="1" latinLnBrk="0" hangingPunct="1">
              <a:spcBef>
                <a:spcPct val="20000"/>
              </a:spcBef>
              <a:buClr>
                <a:srgbClr val="7DB928"/>
              </a:buClr>
              <a:buFont typeface="Wingdings 2" panose="05020102010507070707" pitchFamily="18" charset="2"/>
              <a:buChar char=""/>
              <a:defRPr sz="2222" kern="1200" baseline="0">
                <a:solidFill>
                  <a:srgbClr val="002457"/>
                </a:solidFill>
                <a:latin typeface="Arial" panose="020B0604020202020204" pitchFamily="34" charset="0"/>
                <a:ea typeface="+mn-ea"/>
                <a:cs typeface="Arial" panose="020B0604020202020204" pitchFamily="34" charset="0"/>
              </a:defRPr>
            </a:lvl2pPr>
            <a:lvl3pPr marL="907199" indent="-181440" algn="l" defTabSz="725759" rtl="0" eaLnBrk="1" latinLnBrk="0" hangingPunct="1">
              <a:spcBef>
                <a:spcPct val="20000"/>
              </a:spcBef>
              <a:buFont typeface="Arial" panose="020B0604020202020204" pitchFamily="34" charset="0"/>
              <a:buChar char="•"/>
              <a:defRPr sz="1905" kern="1200">
                <a:solidFill>
                  <a:schemeClr val="tx1"/>
                </a:solidFill>
                <a:latin typeface="+mn-lt"/>
                <a:ea typeface="+mn-ea"/>
                <a:cs typeface="+mn-cs"/>
              </a:defRPr>
            </a:lvl3pPr>
            <a:lvl4pPr marL="1270079"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4pPr>
            <a:lvl5pPr marL="1632958"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5pPr>
            <a:lvl6pPr marL="1995838"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6pPr>
            <a:lvl7pPr marL="2358718"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7pPr>
            <a:lvl8pPr marL="2721597"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8pPr>
            <a:lvl9pPr marL="3084477" indent="-181440" algn="l" defTabSz="725759" rtl="0" eaLnBrk="1" latinLnBrk="0" hangingPunct="1">
              <a:spcBef>
                <a:spcPct val="20000"/>
              </a:spcBef>
              <a:buFont typeface="Arial" panose="020B0604020202020204" pitchFamily="34" charset="0"/>
              <a:buChar char="•"/>
              <a:defRPr sz="1587" kern="1200">
                <a:solidFill>
                  <a:schemeClr val="tx1"/>
                </a:solidFill>
                <a:latin typeface="+mn-lt"/>
                <a:ea typeface="+mn-ea"/>
                <a:cs typeface="+mn-cs"/>
              </a:defRPr>
            </a:lvl9pPr>
          </a:lstStyle>
          <a:p>
            <a:pPr marL="0" lvl="1" indent="0">
              <a:buNone/>
            </a:pPr>
            <a:endParaRPr lang="fr-FR" sz="2000" b="1" dirty="0">
              <a:latin typeface="Calibri"/>
            </a:endParaRPr>
          </a:p>
          <a:p>
            <a:pPr marL="0" lvl="1" indent="0">
              <a:buNone/>
            </a:pPr>
            <a:r>
              <a:rPr lang="fr-FR" sz="2000" b="1" dirty="0">
                <a:latin typeface="Calibri"/>
              </a:rPr>
              <a:t>Aider les territoires à mettre en œuvre des actions en faveur de la transition écologique et de la préservation de la biodiversité</a:t>
            </a:r>
          </a:p>
          <a:p>
            <a:pPr marL="0" lvl="1" indent="0">
              <a:buNone/>
            </a:pPr>
            <a:endParaRPr lang="fr-FR" sz="900" b="1" dirty="0"/>
          </a:p>
          <a:p>
            <a:pPr marL="0" indent="0">
              <a:buNone/>
            </a:pPr>
            <a:r>
              <a:rPr lang="fr-FR" sz="2000" b="1" dirty="0"/>
              <a:t>Opérateur principal et animateur du collectif régional Biodiversité et de son comité de financeurs</a:t>
            </a:r>
          </a:p>
          <a:p>
            <a:pPr marL="0" indent="0">
              <a:buNone/>
            </a:pPr>
            <a:endParaRPr lang="fr-FR" sz="900" b="1" dirty="0"/>
          </a:p>
          <a:p>
            <a:pPr marL="0" indent="0">
              <a:buNone/>
            </a:pPr>
            <a:r>
              <a:rPr lang="fr-FR" sz="1700" b="1" dirty="0">
                <a:solidFill>
                  <a:srgbClr val="00B0F0"/>
                </a:solidFill>
              </a:rPr>
              <a:t>Accompagner</a:t>
            </a:r>
            <a:r>
              <a:rPr lang="fr-FR" sz="1700" dirty="0">
                <a:solidFill>
                  <a:srgbClr val="00B0F0"/>
                </a:solidFill>
              </a:rPr>
              <a:t> les collectivités </a:t>
            </a:r>
          </a:p>
          <a:p>
            <a:pPr marL="0" indent="0">
              <a:buNone/>
            </a:pPr>
            <a:r>
              <a:rPr lang="fr-FR" sz="1700" b="1" dirty="0">
                <a:solidFill>
                  <a:srgbClr val="00B0F0"/>
                </a:solidFill>
              </a:rPr>
              <a:t>Informer et former </a:t>
            </a:r>
            <a:r>
              <a:rPr lang="fr-FR" sz="1700" dirty="0">
                <a:solidFill>
                  <a:srgbClr val="00B0F0"/>
                </a:solidFill>
              </a:rPr>
              <a:t>les acteurs </a:t>
            </a:r>
          </a:p>
          <a:p>
            <a:pPr marL="0" indent="0">
              <a:buNone/>
            </a:pPr>
            <a:r>
              <a:rPr lang="fr-FR" sz="1700" dirty="0">
                <a:solidFill>
                  <a:srgbClr val="00B0F0"/>
                </a:solidFill>
              </a:rPr>
              <a:t>Améliorer et </a:t>
            </a:r>
            <a:r>
              <a:rPr lang="fr-FR" sz="1700" b="1" dirty="0">
                <a:solidFill>
                  <a:srgbClr val="00B0F0"/>
                </a:solidFill>
              </a:rPr>
              <a:t>valoriser</a:t>
            </a:r>
            <a:r>
              <a:rPr lang="fr-FR" sz="1700" dirty="0">
                <a:solidFill>
                  <a:srgbClr val="00B0F0"/>
                </a:solidFill>
              </a:rPr>
              <a:t> les connaissances </a:t>
            </a:r>
          </a:p>
          <a:p>
            <a:pPr marL="0" indent="0">
              <a:buNone/>
            </a:pPr>
            <a:r>
              <a:rPr lang="fr-FR" sz="1700" b="1" dirty="0">
                <a:solidFill>
                  <a:srgbClr val="00B0F0"/>
                </a:solidFill>
              </a:rPr>
              <a:t>Animer </a:t>
            </a:r>
            <a:r>
              <a:rPr lang="fr-FR" sz="1700" dirty="0">
                <a:solidFill>
                  <a:srgbClr val="00B0F0"/>
                </a:solidFill>
              </a:rPr>
              <a:t>des réseaux d’acteurs professionnels</a:t>
            </a:r>
          </a:p>
          <a:p>
            <a:pPr marL="0" indent="0">
              <a:buNone/>
            </a:pPr>
            <a:endParaRPr lang="fr-FR" sz="1700" dirty="0">
              <a:solidFill>
                <a:srgbClr val="00B0F0"/>
              </a:solidFill>
            </a:endParaRPr>
          </a:p>
          <a:p>
            <a:pPr marL="0" lvl="1" indent="0">
              <a:buNone/>
            </a:pPr>
            <a:r>
              <a:rPr lang="fr-FR" sz="1700" dirty="0"/>
              <a:t>En savoir plus : </a:t>
            </a:r>
            <a:r>
              <a:rPr lang="fr-FR" sz="1700" dirty="0">
                <a:hlinkClick r:id="rId3"/>
              </a:rPr>
              <a:t>https://www.arbe-regionsud.org/</a:t>
            </a:r>
            <a:endParaRPr lang="fr-FR" sz="1700" dirty="0"/>
          </a:p>
          <a:p>
            <a:pPr marL="514313" indent="-514313">
              <a:buFont typeface="+mj-lt"/>
              <a:buAutoNum type="arabicPeriod"/>
            </a:pPr>
            <a:endParaRPr lang="fr-FR" sz="2400" dirty="0">
              <a:solidFill>
                <a:srgbClr val="00B0F0"/>
              </a:solidFill>
            </a:endParaRPr>
          </a:p>
        </p:txBody>
      </p:sp>
      <p:pic>
        <p:nvPicPr>
          <p:cNvPr id="7" name="Image 6"/>
          <p:cNvPicPr/>
          <p:nvPr/>
        </p:nvPicPr>
        <p:blipFill rotWithShape="1">
          <a:blip r:embed="rId4">
            <a:extLst>
              <a:ext uri="{28A0092B-C50C-407E-A947-70E740481C1C}">
                <a14:useLocalDpi xmlns:a14="http://schemas.microsoft.com/office/drawing/2010/main" val="0"/>
              </a:ext>
            </a:extLst>
          </a:blip>
          <a:srcRect l="8488" t="19150" r="67495" b="61700"/>
          <a:stretch/>
        </p:blipFill>
        <p:spPr bwMode="auto">
          <a:xfrm>
            <a:off x="7411883" y="2568821"/>
            <a:ext cx="1311429" cy="647065"/>
          </a:xfrm>
          <a:prstGeom prst="rect">
            <a:avLst/>
          </a:prstGeom>
          <a:ln>
            <a:noFill/>
          </a:ln>
          <a:extLst>
            <a:ext uri="{53640926-AAD7-44D8-BBD7-CCE9431645EC}">
              <a14:shadowObscured xmlns:a14="http://schemas.microsoft.com/office/drawing/2010/main"/>
            </a:ext>
          </a:extLst>
        </p:spPr>
      </p:pic>
      <p:pic>
        <p:nvPicPr>
          <p:cNvPr id="8" name="Image 7"/>
          <p:cNvPicPr/>
          <p:nvPr/>
        </p:nvPicPr>
        <p:blipFill>
          <a:blip r:embed="rId5">
            <a:extLst>
              <a:ext uri="{28A0092B-C50C-407E-A947-70E740481C1C}">
                <a14:useLocalDpi xmlns:a14="http://schemas.microsoft.com/office/drawing/2010/main" val="0"/>
              </a:ext>
            </a:extLst>
          </a:blip>
          <a:stretch>
            <a:fillRect/>
          </a:stretch>
        </p:blipFill>
        <p:spPr>
          <a:xfrm>
            <a:off x="7308305" y="843560"/>
            <a:ext cx="1300351" cy="850894"/>
          </a:xfrm>
          <a:prstGeom prst="rect">
            <a:avLst/>
          </a:prstGeom>
        </p:spPr>
      </p:pic>
      <p:pic>
        <p:nvPicPr>
          <p:cNvPr id="9" name="Image 8" descr="Objectifs de développement durable : pour une planète solidaire"/>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60246" y="1861459"/>
            <a:ext cx="2196465" cy="704215"/>
          </a:xfrm>
          <a:prstGeom prst="rect">
            <a:avLst/>
          </a:prstGeom>
          <a:noFill/>
          <a:ln>
            <a:noFill/>
          </a:ln>
        </p:spPr>
      </p:pic>
      <p:pic>
        <p:nvPicPr>
          <p:cNvPr id="10"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l="5714" t="32381" r="5982" b="52699"/>
          <a:stretch/>
        </p:blipFill>
        <p:spPr bwMode="auto">
          <a:xfrm>
            <a:off x="194216" y="4405354"/>
            <a:ext cx="8488773" cy="806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49381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La mission régionale zéro déchet plastique de de l’ARBE</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7</a:t>
            </a:fld>
            <a:endParaRPr lang="fr-FR"/>
          </a:p>
        </p:txBody>
      </p:sp>
      <p:sp>
        <p:nvSpPr>
          <p:cNvPr id="5" name="Espace réservé du pied de page 4"/>
          <p:cNvSpPr>
            <a:spLocks noGrp="1"/>
          </p:cNvSpPr>
          <p:nvPr>
            <p:ph type="ftr" sz="quarter" idx="3"/>
          </p:nvPr>
        </p:nvSpPr>
        <p:spPr/>
        <p:txBody>
          <a:bodyPr/>
          <a:lstStyle/>
          <a:p>
            <a:endParaRPr lang="fr-FR" dirty="0"/>
          </a:p>
        </p:txBody>
      </p:sp>
      <p:pic>
        <p:nvPicPr>
          <p:cNvPr id="6" name="Picture 2" descr="C:\Users\c.poulin\Desktop\Capture.PNG"/>
          <p:cNvPicPr>
            <a:picLocks noChangeAspect="1" noChangeArrowheads="1"/>
          </p:cNvPicPr>
          <p:nvPr/>
        </p:nvPicPr>
        <p:blipFill rotWithShape="1">
          <a:blip r:embed="rId2">
            <a:extLst>
              <a:ext uri="{28A0092B-C50C-407E-A947-70E740481C1C}">
                <a14:useLocalDpi xmlns:a14="http://schemas.microsoft.com/office/drawing/2010/main" val="0"/>
              </a:ext>
            </a:extLst>
          </a:blip>
          <a:srcRect l="2717" t="7354" r="47531" b="35007"/>
          <a:stretch/>
        </p:blipFill>
        <p:spPr bwMode="auto">
          <a:xfrm>
            <a:off x="1985415" y="864104"/>
            <a:ext cx="4391242" cy="41770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C:\Users\c.poulin\Desktop\ZERO PLASTIC_3007\1.Communication\Logo\Logo-Region-Sud-Vertical 2\logo regionsu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39097" y="4493091"/>
            <a:ext cx="913024" cy="422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 7" descr="C:\Users\c.poulin\AppData\Local\Microsoft\Windows\INetCache\Content.Word\logo Minister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43970" y="4462881"/>
            <a:ext cx="634726" cy="468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descr="logo ADEM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11989" y="4472880"/>
            <a:ext cx="439939" cy="475134"/>
          </a:xfrm>
          <a:prstGeom prst="rect">
            <a:avLst/>
          </a:prstGeom>
          <a:noFill/>
          <a:ln w="0">
            <a:noFill/>
            <a:miter lim="800000"/>
            <a:headEnd/>
            <a:tailEnd/>
          </a:ln>
          <a:extLst>
            <a:ext uri="{909E8E84-426E-40DD-AFC4-6F175D3DCCD1}">
              <a14:hiddenFill xmlns:a14="http://schemas.microsoft.com/office/drawing/2010/main">
                <a:solidFill>
                  <a:srgbClr val="FFFFFF"/>
                </a:solidFill>
              </a14:hiddenFill>
            </a:ext>
          </a:extLst>
        </p:spPr>
      </p:pic>
      <p:pic>
        <p:nvPicPr>
          <p:cNvPr id="10" name="Picture 2" descr="C:\Users\c.poulin\Desktop\logo OFB.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69302" y="4503565"/>
            <a:ext cx="846716" cy="413768"/>
          </a:xfrm>
          <a:prstGeom prst="rect">
            <a:avLst/>
          </a:prstGeom>
          <a:solidFill>
            <a:schemeClr val="bg1"/>
          </a:solidFill>
        </p:spPr>
      </p:pic>
      <p:sp>
        <p:nvSpPr>
          <p:cNvPr id="11" name="ZoneTexte 10"/>
          <p:cNvSpPr txBox="1"/>
          <p:nvPr/>
        </p:nvSpPr>
        <p:spPr>
          <a:xfrm>
            <a:off x="-108520" y="1491630"/>
            <a:ext cx="2264682" cy="646315"/>
          </a:xfrm>
          <a:prstGeom prst="rect">
            <a:avLst/>
          </a:prstGeom>
        </p:spPr>
        <p:txBody>
          <a:bodyPr wrap="square" lIns="91424" tIns="45712" rIns="91424" bIns="45712">
            <a:spAutoFit/>
          </a:bodyPr>
          <a:lstStyle>
            <a:defPPr>
              <a:defRPr lang="fr-FR"/>
            </a:defPPr>
            <a:lvl1pPr algn="ctr">
              <a:defRPr sz="1200"/>
            </a:lvl1pPr>
          </a:lstStyle>
          <a:p>
            <a:r>
              <a:rPr lang="fr-FR" dirty="0"/>
              <a:t>Depuis AVRIL 2019</a:t>
            </a:r>
          </a:p>
          <a:p>
            <a:r>
              <a:rPr lang="fr-FR" dirty="0"/>
              <a:t>Animation </a:t>
            </a:r>
            <a:r>
              <a:rPr lang="fr-FR" b="1" dirty="0"/>
              <a:t>Charte régionale </a:t>
            </a:r>
          </a:p>
          <a:p>
            <a:r>
              <a:rPr lang="fr-FR" dirty="0"/>
              <a:t>« zéro déchet plastique »</a:t>
            </a:r>
          </a:p>
        </p:txBody>
      </p:sp>
      <p:sp>
        <p:nvSpPr>
          <p:cNvPr id="12" name="ZoneTexte 11"/>
          <p:cNvSpPr txBox="1"/>
          <p:nvPr/>
        </p:nvSpPr>
        <p:spPr>
          <a:xfrm>
            <a:off x="6376657" y="3641899"/>
            <a:ext cx="2623479" cy="830981"/>
          </a:xfrm>
          <a:prstGeom prst="rect">
            <a:avLst/>
          </a:prstGeom>
        </p:spPr>
        <p:txBody>
          <a:bodyPr wrap="square" lIns="91424" tIns="45712" rIns="91424" bIns="45712">
            <a:spAutoFit/>
          </a:bodyPr>
          <a:lstStyle>
            <a:defPPr>
              <a:defRPr lang="fr-FR"/>
            </a:defPPr>
            <a:lvl1pPr algn="ctr">
              <a:defRPr sz="1200"/>
            </a:lvl1pPr>
          </a:lstStyle>
          <a:p>
            <a:r>
              <a:rPr lang="fr-FR" b="1" dirty="0"/>
              <a:t>Depuis SEPTEMBRE 2020</a:t>
            </a:r>
          </a:p>
          <a:p>
            <a:r>
              <a:rPr lang="fr-FR" dirty="0"/>
              <a:t>Expérimentation animation régionale  </a:t>
            </a:r>
          </a:p>
          <a:p>
            <a:r>
              <a:rPr lang="fr-FR" b="1" dirty="0"/>
              <a:t>Charte nationale </a:t>
            </a:r>
          </a:p>
          <a:p>
            <a:r>
              <a:rPr lang="fr-FR" dirty="0"/>
              <a:t>« plages sans déchet plastique »</a:t>
            </a:r>
          </a:p>
        </p:txBody>
      </p:sp>
    </p:spTree>
    <p:extLst>
      <p:ext uri="{BB962C8B-B14F-4D97-AF65-F5344CB8AC3E}">
        <p14:creationId xmlns:p14="http://schemas.microsoft.com/office/powerpoint/2010/main" val="3828233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95538" y="4603514"/>
            <a:ext cx="918238" cy="4165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fr-F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8</a:t>
            </a:fld>
            <a:endParaRPr lang="fr-FR"/>
          </a:p>
        </p:txBody>
      </p:sp>
      <p:sp>
        <p:nvSpPr>
          <p:cNvPr id="6" name="ZoneTexte 5"/>
          <p:cNvSpPr txBox="1"/>
          <p:nvPr/>
        </p:nvSpPr>
        <p:spPr>
          <a:xfrm>
            <a:off x="144018" y="1021012"/>
            <a:ext cx="9036494" cy="3724080"/>
          </a:xfrm>
          <a:prstGeom prst="rect">
            <a:avLst/>
          </a:prstGeom>
          <a:noFill/>
        </p:spPr>
        <p:txBody>
          <a:bodyPr wrap="square" lIns="91424" tIns="45712" rIns="91424" bIns="45712" rtlCol="0">
            <a:spAutoFit/>
          </a:bodyPr>
          <a:lstStyle/>
          <a:p>
            <a:r>
              <a:rPr lang="fr-FR" sz="4400" b="1" dirty="0">
                <a:solidFill>
                  <a:srgbClr val="002457"/>
                </a:solidFill>
              </a:rPr>
              <a:t>Enjeux et actualités règlementaires  </a:t>
            </a:r>
          </a:p>
          <a:p>
            <a:r>
              <a:rPr lang="fr-FR" sz="2400" b="1" dirty="0">
                <a:solidFill>
                  <a:srgbClr val="002457"/>
                </a:solidFill>
              </a:rPr>
              <a:t>Claire POULIN - Chargée de mission pollutions plastiques</a:t>
            </a:r>
          </a:p>
          <a:p>
            <a:endParaRPr lang="fr-FR" sz="2400" b="1" dirty="0">
              <a:solidFill>
                <a:srgbClr val="002457"/>
              </a:solidFill>
            </a:endParaRPr>
          </a:p>
          <a:p>
            <a:endParaRPr lang="fr-FR" sz="2400" b="1" dirty="0">
              <a:solidFill>
                <a:srgbClr val="002457"/>
              </a:solidFill>
            </a:endParaRPr>
          </a:p>
          <a:p>
            <a:pPr marL="1828528" lvl="3" indent="-457200">
              <a:buFont typeface="+mj-lt"/>
              <a:buAutoNum type="arabicPeriod"/>
            </a:pPr>
            <a:r>
              <a:rPr lang="fr-FR" b="1" dirty="0">
                <a:solidFill>
                  <a:srgbClr val="002457"/>
                </a:solidFill>
              </a:rPr>
              <a:t>« Plastique, plastiques », de quoi parle-t-on?</a:t>
            </a:r>
          </a:p>
          <a:p>
            <a:pPr marL="1828528" lvl="3" indent="-457200">
              <a:buFont typeface="+mj-lt"/>
              <a:buAutoNum type="arabicPeriod"/>
            </a:pPr>
            <a:r>
              <a:rPr lang="fr-FR" b="1" dirty="0">
                <a:solidFill>
                  <a:srgbClr val="002457"/>
                </a:solidFill>
              </a:rPr>
              <a:t>Quelques idées reçues</a:t>
            </a:r>
          </a:p>
          <a:p>
            <a:pPr marL="1828528" lvl="3" indent="-457200">
              <a:buFont typeface="+mj-lt"/>
              <a:buAutoNum type="arabicPeriod"/>
            </a:pPr>
            <a:r>
              <a:rPr lang="fr-FR" b="1" dirty="0">
                <a:solidFill>
                  <a:srgbClr val="002457"/>
                </a:solidFill>
              </a:rPr>
              <a:t>Impacts &amp; chiffres clés</a:t>
            </a:r>
          </a:p>
          <a:p>
            <a:pPr marL="1828528" lvl="3" indent="-457200">
              <a:buFont typeface="+mj-lt"/>
              <a:buAutoNum type="arabicPeriod"/>
            </a:pPr>
            <a:r>
              <a:rPr lang="fr-FR" b="1" dirty="0">
                <a:solidFill>
                  <a:srgbClr val="002457"/>
                </a:solidFill>
              </a:rPr>
              <a:t>Actualité règlementaire relative à la restauration collective</a:t>
            </a:r>
          </a:p>
          <a:p>
            <a:pPr marL="342900" indent="-342900">
              <a:buFont typeface="Arial" panose="020B0604020202020204" pitchFamily="34" charset="0"/>
              <a:buChar char="•"/>
            </a:pPr>
            <a:endParaRPr lang="fr-FR" sz="2400" b="1" dirty="0">
              <a:solidFill>
                <a:srgbClr val="002457"/>
              </a:solidFill>
            </a:endParaRPr>
          </a:p>
          <a:p>
            <a:pPr marL="342900" indent="-342900">
              <a:buFont typeface="Arial" panose="020B0604020202020204" pitchFamily="34" charset="0"/>
              <a:buChar char="•"/>
            </a:pPr>
            <a:endParaRPr lang="fr-FR" sz="2400" b="1" dirty="0">
              <a:solidFill>
                <a:srgbClr val="002457"/>
              </a:solidFill>
            </a:endParaRPr>
          </a:p>
        </p:txBody>
      </p:sp>
    </p:spTree>
    <p:extLst>
      <p:ext uri="{BB962C8B-B14F-4D97-AF65-F5344CB8AC3E}">
        <p14:creationId xmlns:p14="http://schemas.microsoft.com/office/powerpoint/2010/main" val="11993507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95538" y="4603514"/>
            <a:ext cx="918238" cy="4165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fr-F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9</a:t>
            </a:fld>
            <a:endParaRPr lang="fr-FR"/>
          </a:p>
        </p:txBody>
      </p:sp>
      <p:sp>
        <p:nvSpPr>
          <p:cNvPr id="6" name="ZoneTexte 5"/>
          <p:cNvSpPr txBox="1"/>
          <p:nvPr/>
        </p:nvSpPr>
        <p:spPr>
          <a:xfrm>
            <a:off x="539552" y="28490"/>
            <a:ext cx="8928992" cy="646315"/>
          </a:xfrm>
          <a:prstGeom prst="rect">
            <a:avLst/>
          </a:prstGeom>
          <a:noFill/>
        </p:spPr>
        <p:txBody>
          <a:bodyPr wrap="square" lIns="91424" tIns="45712" rIns="91424" bIns="45712" rtlCol="0">
            <a:spAutoFit/>
          </a:bodyPr>
          <a:lstStyle/>
          <a:p>
            <a:r>
              <a:rPr lang="fr-FR" sz="3600" b="1" dirty="0">
                <a:solidFill>
                  <a:schemeClr val="bg1"/>
                </a:solidFill>
              </a:rPr>
              <a:t>De quoi parle-t-on ?</a:t>
            </a:r>
          </a:p>
        </p:txBody>
      </p:sp>
      <p:sp>
        <p:nvSpPr>
          <p:cNvPr id="8" name="Titre 1">
            <a:extLst>
              <a:ext uri="{FF2B5EF4-FFF2-40B4-BE49-F238E27FC236}">
                <a16:creationId xmlns:a16="http://schemas.microsoft.com/office/drawing/2014/main" id="{FDC98E0F-FB8A-42B0-9FF2-0D2E2F913431}"/>
              </a:ext>
            </a:extLst>
          </p:cNvPr>
          <p:cNvSpPr txBox="1">
            <a:spLocks/>
          </p:cNvSpPr>
          <p:nvPr/>
        </p:nvSpPr>
        <p:spPr>
          <a:xfrm>
            <a:off x="1043608" y="771550"/>
            <a:ext cx="6645424" cy="1152129"/>
          </a:xfrm>
          <a:prstGeom prst="rect">
            <a:avLst/>
          </a:prstGeom>
        </p:spPr>
        <p:txBody>
          <a:bodyPr vert="horz" lIns="91424" tIns="45712" rIns="91424" bIns="45712" rtlCol="0" anchor="ctr">
            <a:normAutofit/>
          </a:bodyPr>
          <a:lstStyle>
            <a:lvl1pPr algn="l" defTabSz="725651"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algn="ctr"/>
            <a:r>
              <a:rPr lang="fr-FR" dirty="0">
                <a:solidFill>
                  <a:srgbClr val="002457"/>
                </a:solidFill>
              </a:rPr>
              <a:t>19</a:t>
            </a:r>
            <a:r>
              <a:rPr lang="fr-FR" baseline="30000" dirty="0">
                <a:solidFill>
                  <a:srgbClr val="002457"/>
                </a:solidFill>
              </a:rPr>
              <a:t>e</a:t>
            </a:r>
            <a:r>
              <a:rPr lang="fr-FR" dirty="0">
                <a:solidFill>
                  <a:srgbClr val="002457"/>
                </a:solidFill>
              </a:rPr>
              <a:t> siècle - L’origine</a:t>
            </a:r>
          </a:p>
        </p:txBody>
      </p:sp>
      <p:pic>
        <p:nvPicPr>
          <p:cNvPr id="9" name="Picture 2">
            <a:extLst>
              <a:ext uri="{FF2B5EF4-FFF2-40B4-BE49-F238E27FC236}">
                <a16:creationId xmlns:a16="http://schemas.microsoft.com/office/drawing/2014/main" id="{6577522C-DFEA-4BD6-B42D-66E68BEB020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169098" y="2028990"/>
            <a:ext cx="2394444" cy="12961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descr="C:\Users\c.poulin\Desktop\Capture.PNG">
            <a:extLst>
              <a:ext uri="{FF2B5EF4-FFF2-40B4-BE49-F238E27FC236}">
                <a16:creationId xmlns:a16="http://schemas.microsoft.com/office/drawing/2014/main" id="{13F0A591-344E-4E6A-939C-7C2908A72A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1706" y="3707214"/>
            <a:ext cx="2749228" cy="89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8105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De quoi parle-t-on ?</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10</a:t>
            </a:fld>
            <a:endParaRPr lang="fr-FR"/>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sp>
        <p:nvSpPr>
          <p:cNvPr id="16" name="Titre 1"/>
          <p:cNvSpPr txBox="1">
            <a:spLocks/>
          </p:cNvSpPr>
          <p:nvPr/>
        </p:nvSpPr>
        <p:spPr>
          <a:xfrm>
            <a:off x="359024" y="631783"/>
            <a:ext cx="8784976" cy="1152129"/>
          </a:xfrm>
          <a:prstGeom prst="rect">
            <a:avLst/>
          </a:prstGeom>
        </p:spPr>
        <p:txBody>
          <a:bodyPr vert="horz" lIns="91424" tIns="45712" rIns="91424" bIns="45712" rtlCol="0" anchor="ctr">
            <a:normAutofit/>
          </a:bodyPr>
          <a:lstStyle>
            <a:lvl1pPr algn="l" defTabSz="725651"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algn="ctr"/>
            <a:r>
              <a:rPr lang="fr-FR" dirty="0">
                <a:solidFill>
                  <a:srgbClr val="002457"/>
                </a:solidFill>
              </a:rPr>
              <a:t>20</a:t>
            </a:r>
            <a:r>
              <a:rPr lang="fr-FR" baseline="30000" dirty="0">
                <a:solidFill>
                  <a:srgbClr val="002457"/>
                </a:solidFill>
              </a:rPr>
              <a:t>e</a:t>
            </a:r>
            <a:r>
              <a:rPr lang="fr-FR" dirty="0">
                <a:solidFill>
                  <a:srgbClr val="002457"/>
                </a:solidFill>
              </a:rPr>
              <a:t> siècle – La révolution industrielle</a:t>
            </a:r>
          </a:p>
        </p:txBody>
      </p:sp>
      <p:pic>
        <p:nvPicPr>
          <p:cNvPr id="8194" name="Picture 2" descr="C:\Users\c.poulin\Desktop\Captur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3815330"/>
            <a:ext cx="3141340" cy="100392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15616" y="1659423"/>
            <a:ext cx="4229853" cy="27491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a:extLst>
              <a:ext uri="{FF2B5EF4-FFF2-40B4-BE49-F238E27FC236}">
                <a16:creationId xmlns:a16="http://schemas.microsoft.com/office/drawing/2014/main" id="{5DAC47FD-C327-4D71-AE1E-36F355444FB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47995" y="3703270"/>
            <a:ext cx="2176623" cy="11360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2">
            <a:extLst>
              <a:ext uri="{FF2B5EF4-FFF2-40B4-BE49-F238E27FC236}">
                <a16:creationId xmlns:a16="http://schemas.microsoft.com/office/drawing/2014/main" id="{85A9AB53-19C0-44B1-BDDC-4D66749DF70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2120" y="1644763"/>
            <a:ext cx="2483917" cy="15365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3">
            <a:extLst>
              <a:ext uri="{FF2B5EF4-FFF2-40B4-BE49-F238E27FC236}">
                <a16:creationId xmlns:a16="http://schemas.microsoft.com/office/drawing/2014/main" id="{7AB87C01-7487-429F-AAEA-B96CB8708EF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90954" y="3727224"/>
            <a:ext cx="2224360" cy="12921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4">
            <a:extLst>
              <a:ext uri="{FF2B5EF4-FFF2-40B4-BE49-F238E27FC236}">
                <a16:creationId xmlns:a16="http://schemas.microsoft.com/office/drawing/2014/main" id="{0E7FBBFF-1DB2-406A-9F1F-85AF3C2B87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73281" y="3653156"/>
            <a:ext cx="1152933" cy="9151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30387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De quoi parle-t-on ?</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11</a:t>
            </a:fld>
            <a:endParaRPr lang="fr-FR"/>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sp>
        <p:nvSpPr>
          <p:cNvPr id="16" name="Titre 1"/>
          <p:cNvSpPr txBox="1">
            <a:spLocks/>
          </p:cNvSpPr>
          <p:nvPr/>
        </p:nvSpPr>
        <p:spPr>
          <a:xfrm>
            <a:off x="1115616" y="672058"/>
            <a:ext cx="7272808" cy="1152129"/>
          </a:xfrm>
          <a:prstGeom prst="rect">
            <a:avLst/>
          </a:prstGeom>
        </p:spPr>
        <p:txBody>
          <a:bodyPr vert="horz" lIns="91424" tIns="45712" rIns="91424" bIns="45712" rtlCol="0" anchor="ctr">
            <a:normAutofit/>
          </a:bodyPr>
          <a:lstStyle>
            <a:lvl1pPr algn="l" defTabSz="725651"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algn="ctr"/>
            <a:r>
              <a:rPr lang="fr-FR" dirty="0">
                <a:solidFill>
                  <a:srgbClr val="002457"/>
                </a:solidFill>
              </a:rPr>
              <a:t>21</a:t>
            </a:r>
            <a:r>
              <a:rPr lang="fr-FR" baseline="30000" dirty="0">
                <a:solidFill>
                  <a:srgbClr val="002457"/>
                </a:solidFill>
              </a:rPr>
              <a:t>e</a:t>
            </a:r>
            <a:r>
              <a:rPr lang="fr-FR" dirty="0">
                <a:solidFill>
                  <a:srgbClr val="002457"/>
                </a:solidFill>
              </a:rPr>
              <a:t> siècle - La prise de conscience</a:t>
            </a:r>
          </a:p>
        </p:txBody>
      </p:sp>
      <p:pic>
        <p:nvPicPr>
          <p:cNvPr id="10" name="Picture 3">
            <a:extLst>
              <a:ext uri="{FF2B5EF4-FFF2-40B4-BE49-F238E27FC236}">
                <a16:creationId xmlns:a16="http://schemas.microsoft.com/office/drawing/2014/main" id="{059EE159-69AA-4F7E-9F1B-29CC997FDD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89743" y="1635646"/>
            <a:ext cx="4613335" cy="25619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descr="C:\Users\c.poulin\Desktop\Capture.PNG">
            <a:extLst>
              <a:ext uri="{FF2B5EF4-FFF2-40B4-BE49-F238E27FC236}">
                <a16:creationId xmlns:a16="http://schemas.microsoft.com/office/drawing/2014/main" id="{FC134EE6-1C95-4AE8-8FC6-46B870A38B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4048" y="3107198"/>
            <a:ext cx="2664296" cy="167201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C:\Users\c.poulin\Desktop\Capture.PNG">
            <a:extLst>
              <a:ext uri="{FF2B5EF4-FFF2-40B4-BE49-F238E27FC236}">
                <a16:creationId xmlns:a16="http://schemas.microsoft.com/office/drawing/2014/main" id="{768C7A14-CE21-4F1B-90F5-E2510C1AA5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7075" y="3021990"/>
            <a:ext cx="4069909" cy="1980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7479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2880" y="102068"/>
            <a:ext cx="6645424" cy="583575"/>
          </a:xfrm>
        </p:spPr>
        <p:txBody>
          <a:bodyPr vert="horz" lIns="91424" tIns="45712" rIns="91424" bIns="45712" rtlCol="0" anchor="ctr">
            <a:normAutofit/>
          </a:bodyPr>
          <a:lstStyle/>
          <a:p>
            <a:r>
              <a:rPr lang="fr-FR" b="1" kern="1200">
                <a:latin typeface="Arial" panose="020B0604020202020204" pitchFamily="34" charset="0"/>
                <a:ea typeface="+mj-ea"/>
                <a:cs typeface="Arial" panose="020B0604020202020204" pitchFamily="34" charset="0"/>
              </a:rPr>
              <a:t>De quoi parle-t-on ?</a:t>
            </a:r>
          </a:p>
        </p:txBody>
      </p:sp>
      <p:pic>
        <p:nvPicPr>
          <p:cNvPr id="12" name="Picture 4" descr="C:\Users\c.poulin\Desktop\couleurs.jpg">
            <a:extLst>
              <a:ext uri="{FF2B5EF4-FFF2-40B4-BE49-F238E27FC236}">
                <a16:creationId xmlns:a16="http://schemas.microsoft.com/office/drawing/2014/main" id="{54303529-7090-4722-A115-457FEB64CEF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57" r="8312" b="1"/>
          <a:stretch/>
        </p:blipFill>
        <p:spPr bwMode="auto">
          <a:xfrm>
            <a:off x="457200" y="1200151"/>
            <a:ext cx="3708642" cy="3117140"/>
          </a:xfrm>
          <a:prstGeom prst="rect">
            <a:avLst/>
          </a:prstGeom>
          <a:solidFill>
            <a:srgbClr val="FFFFFF"/>
          </a:solidFill>
        </p:spPr>
      </p:pic>
      <p:sp>
        <p:nvSpPr>
          <p:cNvPr id="16" name="Titre 1"/>
          <p:cNvSpPr txBox="1">
            <a:spLocks/>
          </p:cNvSpPr>
          <p:nvPr/>
        </p:nvSpPr>
        <p:spPr>
          <a:xfrm>
            <a:off x="4538777" y="1068078"/>
            <a:ext cx="4038600" cy="2526929"/>
          </a:xfrm>
          <a:prstGeom prst="rect">
            <a:avLst/>
          </a:prstGeom>
        </p:spPr>
        <p:txBody>
          <a:bodyPr vert="horz" lIns="91424" tIns="45712" rIns="91424" bIns="45712" rtlCol="0">
            <a:normAutofit fontScale="85000" lnSpcReduction="20000"/>
          </a:bodyPr>
          <a:lstStyle>
            <a:lvl1pPr algn="l" defTabSz="725651"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defTabSz="725615">
              <a:spcBef>
                <a:spcPct val="20000"/>
              </a:spcBef>
              <a:buClr>
                <a:srgbClr val="7DB928"/>
              </a:buClr>
            </a:pPr>
            <a:r>
              <a:rPr lang="fr-FR" sz="2300" dirty="0">
                <a:solidFill>
                  <a:srgbClr val="002457"/>
                </a:solidFill>
                <a:ea typeface="+mn-ea"/>
              </a:rPr>
              <a:t>Polymère(s) (résines) + additifs + plastifiants (phtalates…)</a:t>
            </a:r>
          </a:p>
          <a:p>
            <a:pPr defTabSz="725615">
              <a:spcBef>
                <a:spcPct val="20000"/>
              </a:spcBef>
              <a:buClr>
                <a:srgbClr val="7DB928"/>
              </a:buClr>
            </a:pPr>
            <a:endParaRPr lang="fr-FR" sz="2300" dirty="0">
              <a:solidFill>
                <a:srgbClr val="002457"/>
              </a:solidFill>
              <a:ea typeface="+mn-ea"/>
            </a:endParaRPr>
          </a:p>
          <a:p>
            <a:pPr defTabSz="725615">
              <a:spcBef>
                <a:spcPct val="20000"/>
              </a:spcBef>
              <a:buClr>
                <a:srgbClr val="7DB928"/>
              </a:buClr>
            </a:pPr>
            <a:r>
              <a:rPr lang="fr-FR" sz="2300" dirty="0">
                <a:solidFill>
                  <a:srgbClr val="002457"/>
                </a:solidFill>
                <a:ea typeface="+mn-ea"/>
              </a:rPr>
              <a:t>Des combinaisons multiples</a:t>
            </a:r>
          </a:p>
          <a:p>
            <a:pPr defTabSz="725615">
              <a:spcBef>
                <a:spcPct val="20000"/>
              </a:spcBef>
              <a:buClr>
                <a:srgbClr val="7DB928"/>
              </a:buClr>
            </a:pPr>
            <a:endParaRPr lang="fr-FR" sz="2200" dirty="0">
              <a:solidFill>
                <a:srgbClr val="002457"/>
              </a:solidFill>
              <a:ea typeface="+mn-ea"/>
            </a:endParaRPr>
          </a:p>
          <a:p>
            <a:pPr marL="94"/>
            <a:r>
              <a:rPr lang="fr-FR" sz="2200" dirty="0">
                <a:solidFill>
                  <a:srgbClr val="002457"/>
                </a:solidFill>
                <a:ea typeface="+mn-ea"/>
              </a:rPr>
              <a:t>Nombreux bénéfices (bas coûts isolants, malléables, légers, transparents, solides, non corrosifs, etc.)</a:t>
            </a:r>
          </a:p>
          <a:p>
            <a:pPr defTabSz="725615">
              <a:spcBef>
                <a:spcPct val="20000"/>
              </a:spcBef>
              <a:buClr>
                <a:srgbClr val="7DB928"/>
              </a:buClr>
            </a:pPr>
            <a:endParaRPr lang="fr-FR" sz="2300" dirty="0">
              <a:solidFill>
                <a:srgbClr val="002457"/>
              </a:solidFill>
              <a:ea typeface="+mn-ea"/>
            </a:endParaRPr>
          </a:p>
          <a:p>
            <a:pPr defTabSz="725615">
              <a:spcBef>
                <a:spcPct val="20000"/>
              </a:spcBef>
              <a:buClr>
                <a:srgbClr val="7DB928"/>
              </a:buClr>
            </a:pPr>
            <a:endParaRPr lang="fr-FR" sz="2300" dirty="0">
              <a:solidFill>
                <a:srgbClr val="002457"/>
              </a:solidFill>
              <a:ea typeface="+mn-ea"/>
            </a:endParaRPr>
          </a:p>
        </p:txBody>
      </p:sp>
      <p:sp>
        <p:nvSpPr>
          <p:cNvPr id="21" name="Footer Placeholder 4">
            <a:extLst>
              <a:ext uri="{FF2B5EF4-FFF2-40B4-BE49-F238E27FC236}">
                <a16:creationId xmlns:a16="http://schemas.microsoft.com/office/drawing/2014/main" id="{B75794C8-C3B7-4C89-9EE0-99966B8193E1}"/>
              </a:ext>
            </a:extLst>
          </p:cNvPr>
          <p:cNvSpPr>
            <a:spLocks noGrp="1"/>
          </p:cNvSpPr>
          <p:nvPr>
            <p:ph type="ftr" sz="quarter" idx="3"/>
          </p:nvPr>
        </p:nvSpPr>
        <p:spPr>
          <a:xfrm>
            <a:off x="6588224" y="4738550"/>
            <a:ext cx="2160240" cy="274637"/>
          </a:xfrm>
        </p:spPr>
        <p:txBody>
          <a:bodyPr/>
          <a:lstStyle/>
          <a:p>
            <a:endParaRPr lang="fr-FR"/>
          </a:p>
        </p:txBody>
      </p:sp>
      <p:sp>
        <p:nvSpPr>
          <p:cNvPr id="4" name="Espace réservé du numéro de diapositive 3"/>
          <p:cNvSpPr>
            <a:spLocks noGrp="1"/>
          </p:cNvSpPr>
          <p:nvPr>
            <p:ph type="sldNum" sz="quarter" idx="4"/>
          </p:nvPr>
        </p:nvSpPr>
        <p:spPr>
          <a:xfrm>
            <a:off x="8723312" y="4745092"/>
            <a:ext cx="457200" cy="274637"/>
          </a:xfrm>
        </p:spPr>
        <p:txBody>
          <a:bodyPr vert="horz" lIns="91424" tIns="45712" rIns="91424" bIns="45712" rtlCol="0" anchor="ctr">
            <a:normAutofit/>
          </a:bodyPr>
          <a:lstStyle/>
          <a:p>
            <a:pPr>
              <a:spcAft>
                <a:spcPts val="600"/>
              </a:spcAft>
            </a:pPr>
            <a:fld id="{2E0CE5D9-5AAE-9543-B2AA-77FD93B8FBDA}" type="slidenum">
              <a:rPr lang="fr-FR" smtClean="0"/>
              <a:pPr>
                <a:spcAft>
                  <a:spcPts val="600"/>
                </a:spcAft>
              </a:pPr>
              <a:t>12</a:t>
            </a:fld>
            <a:endParaRPr lang="fr-FR"/>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sp>
        <p:nvSpPr>
          <p:cNvPr id="8" name="Titre 1">
            <a:extLst>
              <a:ext uri="{FF2B5EF4-FFF2-40B4-BE49-F238E27FC236}">
                <a16:creationId xmlns:a16="http://schemas.microsoft.com/office/drawing/2014/main" id="{D9541E86-7E4E-45C7-8EB6-052B2635ABEA}"/>
              </a:ext>
            </a:extLst>
          </p:cNvPr>
          <p:cNvSpPr txBox="1">
            <a:spLocks/>
          </p:cNvSpPr>
          <p:nvPr/>
        </p:nvSpPr>
        <p:spPr>
          <a:xfrm>
            <a:off x="4524529" y="3759520"/>
            <a:ext cx="3874256" cy="897182"/>
          </a:xfrm>
          <a:prstGeom prst="rect">
            <a:avLst/>
          </a:prstGeom>
        </p:spPr>
        <p:txBody>
          <a:bodyPr vert="horz" lIns="91424" tIns="45712" rIns="91424" bIns="45712" rtlCol="0">
            <a:normAutofit fontScale="70000" lnSpcReduction="20000"/>
          </a:bodyPr>
          <a:lstStyle>
            <a:lvl1pPr algn="l" defTabSz="725651"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marL="94"/>
            <a:r>
              <a:rPr lang="fr-FR" sz="4600" b="1" dirty="0">
                <a:solidFill>
                  <a:srgbClr val="002457"/>
                </a:solidFill>
                <a:latin typeface="Arial" panose="020B0604020202020204" pitchFamily="34" charset="0"/>
                <a:cs typeface="Arial" panose="020B0604020202020204" pitchFamily="34" charset="0"/>
              </a:rPr>
              <a:t>MAIS un recyclage complexe </a:t>
            </a:r>
          </a:p>
          <a:p>
            <a:pPr defTabSz="725615">
              <a:spcBef>
                <a:spcPct val="20000"/>
              </a:spcBef>
              <a:buClr>
                <a:srgbClr val="7DB928"/>
              </a:buClr>
            </a:pPr>
            <a:endParaRPr lang="fr-FR" sz="2300" dirty="0">
              <a:solidFill>
                <a:srgbClr val="002457"/>
              </a:solidFill>
              <a:ea typeface="+mn-ea"/>
            </a:endParaRPr>
          </a:p>
          <a:p>
            <a:pPr defTabSz="725615">
              <a:spcBef>
                <a:spcPct val="20000"/>
              </a:spcBef>
              <a:buClr>
                <a:srgbClr val="7DB928"/>
              </a:buClr>
            </a:pPr>
            <a:endParaRPr lang="fr-FR" sz="2300" dirty="0">
              <a:solidFill>
                <a:srgbClr val="002457"/>
              </a:solidFill>
              <a:ea typeface="+mn-ea"/>
            </a:endParaRPr>
          </a:p>
        </p:txBody>
      </p:sp>
    </p:spTree>
    <p:extLst>
      <p:ext uri="{BB962C8B-B14F-4D97-AF65-F5344CB8AC3E}">
        <p14:creationId xmlns:p14="http://schemas.microsoft.com/office/powerpoint/2010/main" val="2193434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De quoi parle-t-on ? </a:t>
            </a:r>
          </a:p>
        </p:txBody>
      </p:sp>
      <p:sp>
        <p:nvSpPr>
          <p:cNvPr id="3" name="Espace réservé du contenu 2"/>
          <p:cNvSpPr>
            <a:spLocks noGrp="1"/>
          </p:cNvSpPr>
          <p:nvPr>
            <p:ph idx="1"/>
          </p:nvPr>
        </p:nvSpPr>
        <p:spPr>
          <a:xfrm>
            <a:off x="-85006" y="795680"/>
            <a:ext cx="8748464" cy="658665"/>
          </a:xfrm>
        </p:spPr>
        <p:txBody>
          <a:bodyPr>
            <a:normAutofit/>
          </a:bodyPr>
          <a:lstStyle/>
          <a:p>
            <a:pPr marL="0" indent="0" algn="ctr">
              <a:buNone/>
            </a:pPr>
            <a:r>
              <a:rPr lang="fr-FR" sz="3600" b="1" dirty="0"/>
              <a:t>Pourquoi le recyclage est-il si complexe ? </a:t>
            </a:r>
          </a:p>
        </p:txBody>
      </p:sp>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2499742"/>
            <a:ext cx="1695906" cy="16002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561" y="2274152"/>
            <a:ext cx="2016174" cy="16002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ZoneTexte 5"/>
          <p:cNvSpPr txBox="1"/>
          <p:nvPr/>
        </p:nvSpPr>
        <p:spPr>
          <a:xfrm>
            <a:off x="639979" y="3005670"/>
            <a:ext cx="3815408" cy="830997"/>
          </a:xfrm>
          <a:prstGeom prst="rect">
            <a:avLst/>
          </a:prstGeom>
          <a:noFill/>
        </p:spPr>
        <p:txBody>
          <a:bodyPr wrap="square" rtlCol="0">
            <a:spAutoFit/>
          </a:bodyPr>
          <a:lstStyle/>
          <a:p>
            <a:pPr algn="ctr"/>
            <a:r>
              <a:rPr lang="fr-FR" sz="2400" dirty="0"/>
              <a:t>	 Usage = 		</a:t>
            </a:r>
          </a:p>
        </p:txBody>
      </p:sp>
      <p:sp>
        <p:nvSpPr>
          <p:cNvPr id="12" name="ZoneTexte 11"/>
          <p:cNvSpPr txBox="1"/>
          <p:nvPr/>
        </p:nvSpPr>
        <p:spPr>
          <a:xfrm>
            <a:off x="7417415" y="4487788"/>
            <a:ext cx="754986" cy="207749"/>
          </a:xfrm>
          <a:prstGeom prst="rect">
            <a:avLst/>
          </a:prstGeom>
          <a:noFill/>
        </p:spPr>
        <p:txBody>
          <a:bodyPr wrap="square" rtlCol="0">
            <a:spAutoFit/>
          </a:bodyPr>
          <a:lstStyle/>
          <a:p>
            <a:r>
              <a:rPr lang="fr-FR" sz="750" dirty="0">
                <a:solidFill>
                  <a:schemeClr val="bg1"/>
                </a:solidFill>
              </a:rPr>
              <a:t>Source : WWF</a:t>
            </a:r>
          </a:p>
        </p:txBody>
      </p:sp>
      <p:pic>
        <p:nvPicPr>
          <p:cNvPr id="13" name="Picture 6" descr="C:\Users\c.poulin\Desktop\ZERO PLASTIC_3007\1.Communication\ARBE\ARBE_SOURCES\Logo et pictogrammes\Logo entier\Bleu\Web\Logo Arbe BD.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89355" y="4440692"/>
            <a:ext cx="1454645" cy="566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descr="C:\Users\c.poulin\Desktop\Emballages plastique.jpg">
            <a:extLst>
              <a:ext uri="{FF2B5EF4-FFF2-40B4-BE49-F238E27FC236}">
                <a16:creationId xmlns:a16="http://schemas.microsoft.com/office/drawing/2014/main" id="{FE212902-6244-4788-A276-619B89B03F4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65896" y="2739193"/>
            <a:ext cx="2478104" cy="2302239"/>
          </a:xfrm>
          <a:prstGeom prst="rect">
            <a:avLst/>
          </a:prstGeom>
          <a:noFill/>
          <a:extLst>
            <a:ext uri="{909E8E84-426E-40DD-AFC4-6F175D3DCCD1}">
              <a14:hiddenFill xmlns:a14="http://schemas.microsoft.com/office/drawing/2010/main">
                <a:solidFill>
                  <a:srgbClr val="FFFFFF"/>
                </a:solidFill>
              </a14:hiddenFill>
            </a:ext>
          </a:extLst>
        </p:spPr>
      </p:pic>
      <p:sp>
        <p:nvSpPr>
          <p:cNvPr id="14" name="Espace réservé du contenu 2">
            <a:extLst>
              <a:ext uri="{FF2B5EF4-FFF2-40B4-BE49-F238E27FC236}">
                <a16:creationId xmlns:a16="http://schemas.microsoft.com/office/drawing/2014/main" id="{94349F96-D7D7-4B97-A89E-FEBF340513D7}"/>
              </a:ext>
            </a:extLst>
          </p:cNvPr>
          <p:cNvSpPr txBox="1">
            <a:spLocks/>
          </p:cNvSpPr>
          <p:nvPr/>
        </p:nvSpPr>
        <p:spPr>
          <a:xfrm>
            <a:off x="-28984" y="1334547"/>
            <a:ext cx="8748464" cy="971775"/>
          </a:xfrm>
          <a:prstGeom prst="rect">
            <a:avLst/>
          </a:prstGeom>
        </p:spPr>
        <p:txBody>
          <a:bodyPr vert="horz" lIns="91424" tIns="45712" rIns="91424" bIns="45712" rtlCol="0">
            <a:normAutofit fontScale="92500"/>
          </a:bodyPr>
          <a:lstStyle>
            <a:lvl1pPr marL="272111" indent="-272111" algn="l" defTabSz="725615"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59" indent="-226752" algn="l" defTabSz="725615"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19" indent="-181405" algn="l" defTabSz="725615"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27" indent="-181405" algn="l" defTabSz="725615"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633" indent="-181405" algn="l" defTabSz="725615"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438" indent="-181405" algn="l" defTabSz="725615"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246" indent="-181405" algn="l" defTabSz="725615"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053" indent="-181405" algn="l" defTabSz="725615"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3861" indent="-181405" algn="l" defTabSz="725615"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pPr marL="0" indent="0" algn="ctr">
              <a:buFont typeface="Webdings" panose="05030102010509060703" pitchFamily="18" charset="2"/>
              <a:buNone/>
            </a:pPr>
            <a:r>
              <a:rPr lang="fr-FR" sz="3600" b="1" dirty="0"/>
              <a:t>L’usage unique crée une montagne de déchets </a:t>
            </a:r>
          </a:p>
        </p:txBody>
      </p:sp>
    </p:spTree>
    <p:extLst>
      <p:ext uri="{BB962C8B-B14F-4D97-AF65-F5344CB8AC3E}">
        <p14:creationId xmlns:p14="http://schemas.microsoft.com/office/powerpoint/2010/main" val="3491276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0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txBox="1">
            <a:spLocks/>
          </p:cNvSpPr>
          <p:nvPr/>
        </p:nvSpPr>
        <p:spPr>
          <a:xfrm>
            <a:off x="11075" y="899497"/>
            <a:ext cx="9143999" cy="994172"/>
          </a:xfrm>
          <a:prstGeom prst="rect">
            <a:avLst/>
          </a:prstGeom>
        </p:spPr>
        <p:txBody>
          <a:bodyPr vert="horz" lIns="68580" tIns="34290" rIns="68580" bIns="34290" rtlCol="0" anchor="ctr">
            <a:normAutofit fontScale="85000" lnSpcReduction="20000"/>
          </a:bodyPr>
          <a:lstStyle>
            <a:lvl1pPr algn="l" defTabSz="914400" rtl="0" eaLnBrk="1" latinLnBrk="0" hangingPunct="1">
              <a:lnSpc>
                <a:spcPct val="90000"/>
              </a:lnSpc>
              <a:spcBef>
                <a:spcPct val="0"/>
              </a:spcBef>
              <a:buNone/>
              <a:defRPr sz="4400" b="1" kern="1200">
                <a:solidFill>
                  <a:srgbClr val="00467D"/>
                </a:solidFill>
                <a:latin typeface="+mj-lt"/>
                <a:ea typeface="+mj-ea"/>
                <a:cs typeface="+mj-cs"/>
              </a:defRPr>
            </a:lvl1pPr>
          </a:lstStyle>
          <a:p>
            <a:pPr algn="ctr"/>
            <a:r>
              <a:rPr lang="fr-FR" sz="3200" dirty="0"/>
              <a:t>Pourquoi le recyclage est-il si complexe ? </a:t>
            </a:r>
          </a:p>
          <a:p>
            <a:pPr algn="ctr"/>
            <a:r>
              <a:rPr lang="fr-FR" sz="3300" dirty="0"/>
              <a:t>50% des emballages alimentaires</a:t>
            </a:r>
          </a:p>
          <a:p>
            <a:pPr algn="ctr"/>
            <a:r>
              <a:rPr lang="fr-FR" sz="3300" dirty="0"/>
              <a:t>sont multicouches ! </a:t>
            </a:r>
          </a:p>
        </p:txBody>
      </p:sp>
      <p:sp>
        <p:nvSpPr>
          <p:cNvPr id="11" name="Titre 1">
            <a:extLst>
              <a:ext uri="{FF2B5EF4-FFF2-40B4-BE49-F238E27FC236}">
                <a16:creationId xmlns:a16="http://schemas.microsoft.com/office/drawing/2014/main" id="{C28F521A-7F01-4B76-931A-AD1531346889}"/>
              </a:ext>
            </a:extLst>
          </p:cNvPr>
          <p:cNvSpPr>
            <a:spLocks noGrp="1"/>
          </p:cNvSpPr>
          <p:nvPr>
            <p:ph type="title"/>
          </p:nvPr>
        </p:nvSpPr>
        <p:spPr>
          <a:xfrm>
            <a:off x="662880" y="102068"/>
            <a:ext cx="6645424" cy="583575"/>
          </a:xfrm>
        </p:spPr>
        <p:txBody>
          <a:bodyPr>
            <a:normAutofit/>
          </a:bodyPr>
          <a:lstStyle/>
          <a:p>
            <a:r>
              <a:rPr lang="fr-FR" dirty="0"/>
              <a:t>De quoi parle-t-on ? </a:t>
            </a:r>
          </a:p>
        </p:txBody>
      </p:sp>
      <p:pic>
        <p:nvPicPr>
          <p:cNvPr id="6" name="Image 5" descr="Une image contenant texte&#10;&#10;Description générée automatiquement">
            <a:extLst>
              <a:ext uri="{FF2B5EF4-FFF2-40B4-BE49-F238E27FC236}">
                <a16:creationId xmlns:a16="http://schemas.microsoft.com/office/drawing/2014/main" id="{A15F3EEF-3C0F-411F-9725-2525F4CD78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247" y="2075297"/>
            <a:ext cx="1962076" cy="1962076"/>
          </a:xfrm>
          <a:prstGeom prst="rect">
            <a:avLst/>
          </a:prstGeom>
        </p:spPr>
      </p:pic>
      <p:sp>
        <p:nvSpPr>
          <p:cNvPr id="9" name="ZoneTexte 8"/>
          <p:cNvSpPr txBox="1"/>
          <p:nvPr/>
        </p:nvSpPr>
        <p:spPr>
          <a:xfrm>
            <a:off x="1291432" y="2074038"/>
            <a:ext cx="6583283" cy="669414"/>
          </a:xfrm>
          <a:prstGeom prst="rect">
            <a:avLst/>
          </a:prstGeom>
          <a:noFill/>
        </p:spPr>
        <p:txBody>
          <a:bodyPr wrap="square" rtlCol="0">
            <a:spAutoFit/>
          </a:bodyPr>
          <a:lstStyle/>
          <a:p>
            <a:pPr algn="ctr"/>
            <a:r>
              <a:rPr lang="fr-FR" sz="1350" b="1" dirty="0"/>
              <a:t>Exemple de l’emballage des compotes individuelles à emporter</a:t>
            </a:r>
          </a:p>
          <a:p>
            <a:pPr algn="ctr"/>
            <a:r>
              <a:rPr lang="fr-FR" sz="2400" b="1" dirty="0"/>
              <a:t>D’après vous ?</a:t>
            </a:r>
          </a:p>
        </p:txBody>
      </p:sp>
      <p:sp>
        <p:nvSpPr>
          <p:cNvPr id="16" name="ZoneTexte 15">
            <a:extLst>
              <a:ext uri="{FF2B5EF4-FFF2-40B4-BE49-F238E27FC236}">
                <a16:creationId xmlns:a16="http://schemas.microsoft.com/office/drawing/2014/main" id="{837F0A99-3263-4E86-B539-8578B5F0EDBC}"/>
              </a:ext>
            </a:extLst>
          </p:cNvPr>
          <p:cNvSpPr txBox="1"/>
          <p:nvPr/>
        </p:nvSpPr>
        <p:spPr>
          <a:xfrm>
            <a:off x="1691680" y="2928747"/>
            <a:ext cx="6583283" cy="461665"/>
          </a:xfrm>
          <a:prstGeom prst="rect">
            <a:avLst/>
          </a:prstGeom>
          <a:noFill/>
        </p:spPr>
        <p:txBody>
          <a:bodyPr wrap="square" rtlCol="0">
            <a:spAutoFit/>
          </a:bodyPr>
          <a:lstStyle/>
          <a:p>
            <a:pPr algn="ctr"/>
            <a:r>
              <a:rPr lang="fr-FR" sz="2400" b="1" dirty="0"/>
              <a:t>+ de 5 matériaux utilisés pour 1 emballage !</a:t>
            </a:r>
          </a:p>
        </p:txBody>
      </p:sp>
    </p:spTree>
    <p:extLst>
      <p:ext uri="{BB962C8B-B14F-4D97-AF65-F5344CB8AC3E}">
        <p14:creationId xmlns:p14="http://schemas.microsoft.com/office/powerpoint/2010/main" val="3446371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F9D5E13-9424-499C-9A0D-69E55DB359BE}"/>
              </a:ext>
            </a:extLst>
          </p:cNvPr>
          <p:cNvPicPr>
            <a:picLocks noChangeAspect="1"/>
          </p:cNvPicPr>
          <p:nvPr/>
        </p:nvPicPr>
        <p:blipFill>
          <a:blip r:embed="rId2"/>
          <a:stretch>
            <a:fillRect/>
          </a:stretch>
        </p:blipFill>
        <p:spPr>
          <a:xfrm rot="4958257">
            <a:off x="6095567" y="1641018"/>
            <a:ext cx="1971470" cy="1971470"/>
          </a:xfrm>
          <a:prstGeom prst="rect">
            <a:avLst/>
          </a:prstGeom>
        </p:spPr>
      </p:pic>
      <p:sp>
        <p:nvSpPr>
          <p:cNvPr id="7" name="ZoneTexte 6"/>
          <p:cNvSpPr txBox="1"/>
          <p:nvPr/>
        </p:nvSpPr>
        <p:spPr>
          <a:xfrm>
            <a:off x="6866391" y="3372887"/>
            <a:ext cx="2304256" cy="1577355"/>
          </a:xfrm>
          <a:prstGeom prst="rect">
            <a:avLst/>
          </a:prstGeom>
          <a:noFill/>
        </p:spPr>
        <p:txBody>
          <a:bodyPr wrap="square" rtlCol="0">
            <a:spAutoFit/>
          </a:bodyPr>
          <a:lstStyle/>
          <a:p>
            <a:r>
              <a:rPr lang="fr-FR" sz="2800" b="1" dirty="0"/>
              <a:t>Entre 1&amp;2 2&amp;3 3&amp;4 4&amp;5 </a:t>
            </a:r>
            <a:r>
              <a:rPr lang="fr-FR" sz="1350" b="1" dirty="0"/>
              <a:t>à NE PAS OUBLIER </a:t>
            </a:r>
            <a:r>
              <a:rPr lang="fr-FR" sz="1350" dirty="0"/>
              <a:t>: entre les couches, il faut de la colle : les « couches adhésives » !</a:t>
            </a:r>
          </a:p>
        </p:txBody>
      </p:sp>
      <p:sp>
        <p:nvSpPr>
          <p:cNvPr id="11" name="Titre 1">
            <a:extLst>
              <a:ext uri="{FF2B5EF4-FFF2-40B4-BE49-F238E27FC236}">
                <a16:creationId xmlns:a16="http://schemas.microsoft.com/office/drawing/2014/main" id="{C28F521A-7F01-4B76-931A-AD1531346889}"/>
              </a:ext>
            </a:extLst>
          </p:cNvPr>
          <p:cNvSpPr>
            <a:spLocks noGrp="1"/>
          </p:cNvSpPr>
          <p:nvPr>
            <p:ph type="title"/>
          </p:nvPr>
        </p:nvSpPr>
        <p:spPr>
          <a:xfrm>
            <a:off x="662880" y="102068"/>
            <a:ext cx="6645424" cy="583575"/>
          </a:xfrm>
        </p:spPr>
        <p:txBody>
          <a:bodyPr>
            <a:normAutofit/>
          </a:bodyPr>
          <a:lstStyle/>
          <a:p>
            <a:r>
              <a:rPr lang="fr-FR" dirty="0"/>
              <a:t>De quoi parle-t-on ? </a:t>
            </a:r>
          </a:p>
        </p:txBody>
      </p:sp>
      <p:pic>
        <p:nvPicPr>
          <p:cNvPr id="6" name="Image 5" descr="Une image contenant texte&#10;&#10;Description générée automatiquement">
            <a:extLst>
              <a:ext uri="{FF2B5EF4-FFF2-40B4-BE49-F238E27FC236}">
                <a16:creationId xmlns:a16="http://schemas.microsoft.com/office/drawing/2014/main" id="{A15F3EEF-3C0F-411F-9725-2525F4CD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40" y="915566"/>
            <a:ext cx="1962076" cy="1962076"/>
          </a:xfrm>
          <a:prstGeom prst="rect">
            <a:avLst/>
          </a:prstGeom>
        </p:spPr>
      </p:pic>
      <p:sp>
        <p:nvSpPr>
          <p:cNvPr id="9" name="ZoneTexte 8"/>
          <p:cNvSpPr txBox="1"/>
          <p:nvPr/>
        </p:nvSpPr>
        <p:spPr>
          <a:xfrm>
            <a:off x="1167878" y="1017249"/>
            <a:ext cx="6583283" cy="461665"/>
          </a:xfrm>
          <a:prstGeom prst="rect">
            <a:avLst/>
          </a:prstGeom>
          <a:noFill/>
        </p:spPr>
        <p:txBody>
          <a:bodyPr wrap="square" rtlCol="0">
            <a:spAutoFit/>
          </a:bodyPr>
          <a:lstStyle/>
          <a:p>
            <a:pPr algn="ctr"/>
            <a:r>
              <a:rPr lang="fr-FR" sz="2400" b="1" dirty="0"/>
              <a:t>5 matériaux pour 1 emballage</a:t>
            </a:r>
          </a:p>
        </p:txBody>
      </p:sp>
      <p:pic>
        <p:nvPicPr>
          <p:cNvPr id="8" name="Image 7">
            <a:extLst>
              <a:ext uri="{FF2B5EF4-FFF2-40B4-BE49-F238E27FC236}">
                <a16:creationId xmlns:a16="http://schemas.microsoft.com/office/drawing/2014/main" id="{2C76A994-FDE2-47F3-AA78-D1F616D8AA54}"/>
              </a:ext>
            </a:extLst>
          </p:cNvPr>
          <p:cNvPicPr>
            <a:picLocks noChangeAspect="1"/>
          </p:cNvPicPr>
          <p:nvPr/>
        </p:nvPicPr>
        <p:blipFill>
          <a:blip r:embed="rId4"/>
          <a:stretch>
            <a:fillRect/>
          </a:stretch>
        </p:blipFill>
        <p:spPr>
          <a:xfrm>
            <a:off x="1998089" y="1533160"/>
            <a:ext cx="733319" cy="733319"/>
          </a:xfrm>
          <a:prstGeom prst="rect">
            <a:avLst/>
          </a:prstGeom>
        </p:spPr>
      </p:pic>
      <p:pic>
        <p:nvPicPr>
          <p:cNvPr id="10" name="Image 9">
            <a:extLst>
              <a:ext uri="{FF2B5EF4-FFF2-40B4-BE49-F238E27FC236}">
                <a16:creationId xmlns:a16="http://schemas.microsoft.com/office/drawing/2014/main" id="{C29B077C-283D-4A46-BC91-9AA04DEB41F8}"/>
              </a:ext>
            </a:extLst>
          </p:cNvPr>
          <p:cNvPicPr>
            <a:picLocks noChangeAspect="1"/>
          </p:cNvPicPr>
          <p:nvPr/>
        </p:nvPicPr>
        <p:blipFill rotWithShape="1">
          <a:blip r:embed="rId5"/>
          <a:srcRect b="25384"/>
          <a:stretch/>
        </p:blipFill>
        <p:spPr>
          <a:xfrm>
            <a:off x="2050340" y="4071196"/>
            <a:ext cx="691342" cy="691343"/>
          </a:xfrm>
          <a:prstGeom prst="rect">
            <a:avLst/>
          </a:prstGeom>
        </p:spPr>
      </p:pic>
      <p:pic>
        <p:nvPicPr>
          <p:cNvPr id="13" name="Image 12">
            <a:extLst>
              <a:ext uri="{FF2B5EF4-FFF2-40B4-BE49-F238E27FC236}">
                <a16:creationId xmlns:a16="http://schemas.microsoft.com/office/drawing/2014/main" id="{E68F4BFF-EF71-413A-8DBA-F2C5291B09D2}"/>
              </a:ext>
            </a:extLst>
          </p:cNvPr>
          <p:cNvPicPr>
            <a:picLocks noChangeAspect="1"/>
          </p:cNvPicPr>
          <p:nvPr/>
        </p:nvPicPr>
        <p:blipFill>
          <a:blip r:embed="rId6"/>
          <a:stretch>
            <a:fillRect/>
          </a:stretch>
        </p:blipFill>
        <p:spPr>
          <a:xfrm>
            <a:off x="1835696" y="2642141"/>
            <a:ext cx="1022446" cy="1022446"/>
          </a:xfrm>
          <a:prstGeom prst="rect">
            <a:avLst/>
          </a:prstGeom>
        </p:spPr>
      </p:pic>
      <p:sp>
        <p:nvSpPr>
          <p:cNvPr id="14" name="ZoneTexte 13">
            <a:extLst>
              <a:ext uri="{FF2B5EF4-FFF2-40B4-BE49-F238E27FC236}">
                <a16:creationId xmlns:a16="http://schemas.microsoft.com/office/drawing/2014/main" id="{F684A389-119D-4D4F-AE83-85C39FC1B65E}"/>
              </a:ext>
            </a:extLst>
          </p:cNvPr>
          <p:cNvSpPr txBox="1"/>
          <p:nvPr/>
        </p:nvSpPr>
        <p:spPr>
          <a:xfrm>
            <a:off x="2731408" y="1391799"/>
            <a:ext cx="3887995" cy="892552"/>
          </a:xfrm>
          <a:prstGeom prst="rect">
            <a:avLst/>
          </a:prstGeom>
          <a:noFill/>
        </p:spPr>
        <p:txBody>
          <a:bodyPr wrap="square" rtlCol="0">
            <a:spAutoFit/>
          </a:bodyPr>
          <a:lstStyle/>
          <a:p>
            <a:r>
              <a:rPr lang="fr-FR" sz="2800" b="1" dirty="0"/>
              <a:t>1.</a:t>
            </a:r>
            <a:r>
              <a:rPr lang="fr-FR" sz="1200" dirty="0"/>
              <a:t>Couche intérieure :  </a:t>
            </a:r>
            <a:r>
              <a:rPr lang="fr-FR" sz="1200" b="1" dirty="0"/>
              <a:t>compatibilité alimentaire</a:t>
            </a:r>
          </a:p>
          <a:p>
            <a:pPr marL="171450" indent="-171450">
              <a:buFont typeface="Arial" panose="020B0604020202020204" pitchFamily="34" charset="0"/>
              <a:buChar char="•"/>
            </a:pPr>
            <a:r>
              <a:rPr lang="fr-FR" sz="1200" dirty="0"/>
              <a:t>Polypropylène (PP) : non toxique MAIS peut devenir cassant avec UV</a:t>
            </a:r>
          </a:p>
        </p:txBody>
      </p:sp>
      <p:sp>
        <p:nvSpPr>
          <p:cNvPr id="12" name="ZoneTexte 11">
            <a:extLst>
              <a:ext uri="{FF2B5EF4-FFF2-40B4-BE49-F238E27FC236}">
                <a16:creationId xmlns:a16="http://schemas.microsoft.com/office/drawing/2014/main" id="{BDCC37BF-F47E-4DBB-A7D3-25140DAC80D4}"/>
              </a:ext>
            </a:extLst>
          </p:cNvPr>
          <p:cNvSpPr txBox="1"/>
          <p:nvPr/>
        </p:nvSpPr>
        <p:spPr>
          <a:xfrm>
            <a:off x="2731408" y="4054653"/>
            <a:ext cx="3240360" cy="707886"/>
          </a:xfrm>
          <a:prstGeom prst="rect">
            <a:avLst/>
          </a:prstGeom>
          <a:noFill/>
        </p:spPr>
        <p:txBody>
          <a:bodyPr wrap="square" rtlCol="0">
            <a:spAutoFit/>
          </a:bodyPr>
          <a:lstStyle/>
          <a:p>
            <a:r>
              <a:rPr lang="fr-FR" sz="2800" b="1" dirty="0"/>
              <a:t>5.</a:t>
            </a:r>
            <a:r>
              <a:rPr lang="fr-FR" sz="1200" dirty="0"/>
              <a:t>Couche extérieure : </a:t>
            </a:r>
            <a:r>
              <a:rPr lang="fr-FR" sz="1200" b="1" dirty="0"/>
              <a:t>résistance aux chocs</a:t>
            </a:r>
            <a:endParaRPr lang="fr-FR" sz="1200" dirty="0"/>
          </a:p>
          <a:p>
            <a:pPr marL="171450" indent="-171450">
              <a:buFont typeface="Arial" panose="020B0604020202020204" pitchFamily="34" charset="0"/>
              <a:buChar char="•"/>
            </a:pPr>
            <a:r>
              <a:rPr lang="fr-FR" sz="1200" dirty="0"/>
              <a:t>Polyéthylène (PE) : propriétés mécaniques</a:t>
            </a:r>
          </a:p>
        </p:txBody>
      </p:sp>
      <p:sp>
        <p:nvSpPr>
          <p:cNvPr id="15" name="ZoneTexte 14">
            <a:extLst>
              <a:ext uri="{FF2B5EF4-FFF2-40B4-BE49-F238E27FC236}">
                <a16:creationId xmlns:a16="http://schemas.microsoft.com/office/drawing/2014/main" id="{52C06739-C3EE-4A24-99A0-24870408AB32}"/>
              </a:ext>
            </a:extLst>
          </p:cNvPr>
          <p:cNvSpPr txBox="1"/>
          <p:nvPr/>
        </p:nvSpPr>
        <p:spPr>
          <a:xfrm>
            <a:off x="2756772" y="2356790"/>
            <a:ext cx="3759443" cy="1815882"/>
          </a:xfrm>
          <a:prstGeom prst="rect">
            <a:avLst/>
          </a:prstGeom>
          <a:noFill/>
        </p:spPr>
        <p:txBody>
          <a:bodyPr wrap="square" rtlCol="0">
            <a:spAutoFit/>
          </a:bodyPr>
          <a:lstStyle/>
          <a:p>
            <a:r>
              <a:rPr lang="fr-FR" sz="2800" b="1" dirty="0"/>
              <a:t>2.3.4</a:t>
            </a:r>
            <a:r>
              <a:rPr lang="fr-FR" b="1" dirty="0"/>
              <a:t> </a:t>
            </a:r>
            <a:r>
              <a:rPr lang="fr-FR" sz="1200" dirty="0"/>
              <a:t>Couches intermédiaires : </a:t>
            </a:r>
            <a:r>
              <a:rPr lang="fr-FR" sz="1200" b="1" dirty="0"/>
              <a:t>conservation</a:t>
            </a:r>
          </a:p>
          <a:p>
            <a:pPr marL="285750" indent="-285750">
              <a:buFont typeface="Arial" panose="020B0604020202020204" pitchFamily="34" charset="0"/>
              <a:buChar char="•"/>
            </a:pPr>
            <a:r>
              <a:rPr lang="fr-FR" sz="1200" dirty="0"/>
              <a:t>Polyamide appelé aussi « nylon » (PA) : résistance mécanique mais tendance a absorber humidité</a:t>
            </a:r>
          </a:p>
          <a:p>
            <a:pPr marL="285750" indent="-285750">
              <a:buFont typeface="Arial" panose="020B0604020202020204" pitchFamily="34" charset="0"/>
              <a:buChar char="•"/>
            </a:pPr>
            <a:r>
              <a:rPr lang="fr-FR" sz="1200" b="1" dirty="0"/>
              <a:t>« Barrière EVOH » </a:t>
            </a:r>
            <a:r>
              <a:rPr lang="fr-FR" sz="1200" dirty="0"/>
              <a:t>(l’éthylène alcool vinylique)</a:t>
            </a:r>
            <a:r>
              <a:rPr lang="fr-FR" sz="1200" b="1" dirty="0"/>
              <a:t> </a:t>
            </a:r>
            <a:r>
              <a:rPr lang="fr-FR" sz="1200" dirty="0"/>
              <a:t>: barrières à l’oxygène, aux aromes et parfums, permet conservation mais absorbe humidité</a:t>
            </a:r>
          </a:p>
          <a:p>
            <a:pPr marL="285750" indent="-285750">
              <a:buFont typeface="Arial" panose="020B0604020202020204" pitchFamily="34" charset="0"/>
              <a:buChar char="•"/>
            </a:pPr>
            <a:r>
              <a:rPr lang="fr-FR" sz="1200" dirty="0"/>
              <a:t>Polyamide (PA)</a:t>
            </a:r>
          </a:p>
          <a:p>
            <a:endParaRPr lang="fr-FR" sz="1200" dirty="0"/>
          </a:p>
        </p:txBody>
      </p:sp>
    </p:spTree>
    <p:extLst>
      <p:ext uri="{BB962C8B-B14F-4D97-AF65-F5344CB8AC3E}">
        <p14:creationId xmlns:p14="http://schemas.microsoft.com/office/powerpoint/2010/main" val="4076095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4" grpId="0"/>
      <p:bldP spid="12"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Impacts et chiffres clés</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16</a:t>
            </a:fld>
            <a:endParaRPr lang="fr-FR"/>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pic>
        <p:nvPicPr>
          <p:cNvPr id="10" name="Picture 3">
            <a:extLst>
              <a:ext uri="{FF2B5EF4-FFF2-40B4-BE49-F238E27FC236}">
                <a16:creationId xmlns:a16="http://schemas.microsoft.com/office/drawing/2014/main" id="{E7DDAAFA-7465-4C96-A1FA-2A6B35B35A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5696" y="1154860"/>
            <a:ext cx="5694625" cy="31624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369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Impacts et chiffres clés</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17</a:t>
            </a:fld>
            <a:endParaRPr lang="fr-FR"/>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pic>
        <p:nvPicPr>
          <p:cNvPr id="2055" name="Picture 7" descr="C:\Users\c.poulin\Desktop\Captur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9267" y="1563638"/>
            <a:ext cx="1852613" cy="137160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Users\c.poulin\Desktop\Capture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1571148"/>
            <a:ext cx="3528392" cy="1370478"/>
          </a:xfrm>
          <a:prstGeom prst="rect">
            <a:avLst/>
          </a:prstGeom>
          <a:noFill/>
          <a:extLst>
            <a:ext uri="{909E8E84-426E-40DD-AFC4-6F175D3DCCD1}">
              <a14:hiddenFill xmlns:a14="http://schemas.microsoft.com/office/drawing/2010/main">
                <a:solidFill>
                  <a:srgbClr val="FFFFFF"/>
                </a:solidFill>
              </a14:hiddenFill>
            </a:ext>
          </a:extLst>
        </p:spPr>
      </p:pic>
      <p:sp>
        <p:nvSpPr>
          <p:cNvPr id="16" name="Titre 1"/>
          <p:cNvSpPr txBox="1">
            <a:spLocks/>
          </p:cNvSpPr>
          <p:nvPr/>
        </p:nvSpPr>
        <p:spPr>
          <a:xfrm>
            <a:off x="1115616" y="987575"/>
            <a:ext cx="6645424" cy="583575"/>
          </a:xfrm>
          <a:prstGeom prst="rect">
            <a:avLst/>
          </a:prstGeom>
        </p:spPr>
        <p:txBody>
          <a:bodyPr vert="horz" lIns="91424" tIns="45712" rIns="91424" bIns="45712" rtlCol="0" anchor="ctr">
            <a:normAutofit/>
          </a:bodyPr>
          <a:lstStyle>
            <a:lvl1pPr algn="l" defTabSz="725651"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algn="ctr"/>
            <a:r>
              <a:rPr lang="fr-FR" dirty="0">
                <a:solidFill>
                  <a:srgbClr val="002457"/>
                </a:solidFill>
              </a:rPr>
              <a:t>Milieux naturels</a:t>
            </a:r>
          </a:p>
        </p:txBody>
      </p:sp>
      <p:pic>
        <p:nvPicPr>
          <p:cNvPr id="1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5573" y="3050473"/>
            <a:ext cx="3959829" cy="19476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32240" y="3651870"/>
            <a:ext cx="1522917" cy="9491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33436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Impacts et chiffres clés</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18</a:t>
            </a:fld>
            <a:endParaRPr lang="fr-FR"/>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sp>
        <p:nvSpPr>
          <p:cNvPr id="16" name="Titre 1"/>
          <p:cNvSpPr txBox="1">
            <a:spLocks/>
          </p:cNvSpPr>
          <p:nvPr/>
        </p:nvSpPr>
        <p:spPr>
          <a:xfrm>
            <a:off x="1115616" y="987575"/>
            <a:ext cx="6645424" cy="583575"/>
          </a:xfrm>
          <a:prstGeom prst="rect">
            <a:avLst/>
          </a:prstGeom>
        </p:spPr>
        <p:txBody>
          <a:bodyPr vert="horz" lIns="91424" tIns="45712" rIns="91424" bIns="45712" rtlCol="0" anchor="ctr">
            <a:normAutofit/>
          </a:bodyPr>
          <a:lstStyle>
            <a:lvl1pPr algn="l" defTabSz="725651"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algn="ctr"/>
            <a:r>
              <a:rPr lang="fr-FR" dirty="0">
                <a:solidFill>
                  <a:srgbClr val="002457"/>
                </a:solidFill>
              </a:rPr>
              <a:t>Biodiversité</a:t>
            </a:r>
          </a:p>
        </p:txBody>
      </p:sp>
      <p:pic>
        <p:nvPicPr>
          <p:cNvPr id="4098" name="Picture 2" descr="C:\Users\c.poulin\Desktop\biodiv.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843558"/>
            <a:ext cx="1582485" cy="1224136"/>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c.poulin\Desktop\Captur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2" y="2103106"/>
            <a:ext cx="3163863" cy="95692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Users\c.poulin\Desktop\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2" y="1996455"/>
            <a:ext cx="3248257" cy="106357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5576" y="3400372"/>
            <a:ext cx="1447476" cy="860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3" descr="C:\Users\c.poulin\Desktop\OCEAN-PLASTIQUE-1134x550.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44210" y="3400372"/>
            <a:ext cx="2435026" cy="9374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C:\Users\c.poulin\Desktop\piege.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211961" y="3400372"/>
            <a:ext cx="2134813" cy="89847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c.poulin\Desktop\tongues plages.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260654" y="3400373"/>
            <a:ext cx="1883006" cy="1001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06800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11877" y="112074"/>
            <a:ext cx="8579296" cy="583575"/>
          </a:xfrm>
        </p:spPr>
        <p:txBody>
          <a:bodyPr>
            <a:normAutofit/>
          </a:bodyPr>
          <a:lstStyle/>
          <a:p>
            <a:r>
              <a:rPr lang="fr-FR" dirty="0"/>
              <a:t>Impacts et chiffres clés</a:t>
            </a:r>
          </a:p>
        </p:txBody>
      </p:sp>
      <p:pic>
        <p:nvPicPr>
          <p:cNvPr id="5126" name="Picture 6" descr="C:\Users\c.poulin\Desktop\environemen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23003" y="4463402"/>
            <a:ext cx="809095" cy="700636"/>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C:\Users\c.poulin\Desktop\gestion deche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3546" y="3458916"/>
            <a:ext cx="850119" cy="797288"/>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C:\Users\c.poulin\Desktop\extraction.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9333" y="1491630"/>
            <a:ext cx="960429" cy="905638"/>
          </a:xfrm>
          <a:prstGeom prst="rect">
            <a:avLst/>
          </a:prstGeom>
          <a:noFill/>
          <a:extLst>
            <a:ext uri="{909E8E84-426E-40DD-AFC4-6F175D3DCCD1}">
              <a14:hiddenFill xmlns:a14="http://schemas.microsoft.com/office/drawing/2010/main">
                <a:solidFill>
                  <a:srgbClr val="FFFFFF"/>
                </a:solidFill>
              </a14:hiddenFill>
            </a:ext>
          </a:extLst>
        </p:spPr>
      </p:pic>
      <p:pic>
        <p:nvPicPr>
          <p:cNvPr id="5129" name="Picture 9" descr="C:\Users\c.poulin\Desktop\rafineri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79056" y="2497494"/>
            <a:ext cx="904429" cy="826739"/>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4531620" y="1761425"/>
            <a:ext cx="1308582" cy="346249"/>
          </a:xfrm>
          <a:prstGeom prst="rect">
            <a:avLst/>
          </a:prstGeom>
          <a:noFill/>
        </p:spPr>
        <p:txBody>
          <a:bodyPr wrap="square" lIns="68580" tIns="34290" rIns="68580" bIns="34290" rtlCol="0">
            <a:spAutoFit/>
          </a:bodyPr>
          <a:lstStyle/>
          <a:p>
            <a:r>
              <a:rPr lang="fr-FR" dirty="0"/>
              <a:t>Extraction</a:t>
            </a:r>
          </a:p>
        </p:txBody>
      </p:sp>
      <p:sp>
        <p:nvSpPr>
          <p:cNvPr id="16" name="ZoneTexte 15"/>
          <p:cNvSpPr txBox="1"/>
          <p:nvPr/>
        </p:nvSpPr>
        <p:spPr>
          <a:xfrm>
            <a:off x="4531620" y="2611600"/>
            <a:ext cx="1514698" cy="623248"/>
          </a:xfrm>
          <a:prstGeom prst="rect">
            <a:avLst/>
          </a:prstGeom>
          <a:noFill/>
        </p:spPr>
        <p:txBody>
          <a:bodyPr wrap="square" lIns="68580" tIns="34290" rIns="68580" bIns="34290" rtlCol="0">
            <a:spAutoFit/>
          </a:bodyPr>
          <a:lstStyle/>
          <a:p>
            <a:r>
              <a:rPr lang="fr-FR" dirty="0"/>
              <a:t>Raffinerie &amp; Transport</a:t>
            </a:r>
          </a:p>
        </p:txBody>
      </p:sp>
      <p:sp>
        <p:nvSpPr>
          <p:cNvPr id="17" name="ZoneTexte 16"/>
          <p:cNvSpPr txBox="1"/>
          <p:nvPr/>
        </p:nvSpPr>
        <p:spPr>
          <a:xfrm>
            <a:off x="4531621" y="3536815"/>
            <a:ext cx="1408532" cy="623248"/>
          </a:xfrm>
          <a:prstGeom prst="rect">
            <a:avLst/>
          </a:prstGeom>
          <a:noFill/>
        </p:spPr>
        <p:txBody>
          <a:bodyPr wrap="square" lIns="68580" tIns="34290" rIns="68580" bIns="34290" rtlCol="0">
            <a:spAutoFit/>
          </a:bodyPr>
          <a:lstStyle/>
          <a:p>
            <a:r>
              <a:rPr lang="fr-FR" dirty="0"/>
              <a:t>Gestion </a:t>
            </a:r>
          </a:p>
          <a:p>
            <a:r>
              <a:rPr lang="fr-FR" dirty="0"/>
              <a:t>déchets</a:t>
            </a:r>
          </a:p>
        </p:txBody>
      </p:sp>
      <p:sp>
        <p:nvSpPr>
          <p:cNvPr id="18" name="ZoneTexte 17"/>
          <p:cNvSpPr txBox="1"/>
          <p:nvPr/>
        </p:nvSpPr>
        <p:spPr>
          <a:xfrm>
            <a:off x="4531621" y="4300624"/>
            <a:ext cx="1971842" cy="623248"/>
          </a:xfrm>
          <a:prstGeom prst="rect">
            <a:avLst/>
          </a:prstGeom>
          <a:noFill/>
        </p:spPr>
        <p:txBody>
          <a:bodyPr wrap="square" lIns="68580" tIns="34290" rIns="68580" bIns="34290" rtlCol="0">
            <a:spAutoFit/>
          </a:bodyPr>
          <a:lstStyle/>
          <a:p>
            <a:r>
              <a:rPr lang="fr-FR" dirty="0"/>
              <a:t>Présence</a:t>
            </a:r>
          </a:p>
          <a:p>
            <a:r>
              <a:rPr lang="fr-FR" dirty="0"/>
              <a:t>Environnement</a:t>
            </a:r>
          </a:p>
        </p:txBody>
      </p:sp>
      <p:sp>
        <p:nvSpPr>
          <p:cNvPr id="8" name="Flèche vers le bas 7"/>
          <p:cNvSpPr/>
          <p:nvPr/>
        </p:nvSpPr>
        <p:spPr>
          <a:xfrm>
            <a:off x="4283484" y="1646609"/>
            <a:ext cx="213302" cy="3167026"/>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fr-FR"/>
          </a:p>
        </p:txBody>
      </p:sp>
      <p:pic>
        <p:nvPicPr>
          <p:cNvPr id="5132" name="Picture 12" descr="C:\Users\c.poulin\Desktop\rafinerie photo.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34016" y="1553908"/>
            <a:ext cx="2357932" cy="1783405"/>
          </a:xfrm>
          <a:prstGeom prst="rect">
            <a:avLst/>
          </a:prstGeom>
          <a:noFill/>
          <a:ln w="76200">
            <a:noFill/>
          </a:ln>
          <a:extLst>
            <a:ext uri="{909E8E84-426E-40DD-AFC4-6F175D3DCCD1}">
              <a14:hiddenFill xmlns:a14="http://schemas.microsoft.com/office/drawing/2010/main">
                <a:solidFill>
                  <a:srgbClr val="FFFFFF"/>
                </a:solidFill>
              </a14:hiddenFill>
            </a:ext>
          </a:extLst>
        </p:spPr>
      </p:pic>
      <p:pic>
        <p:nvPicPr>
          <p:cNvPr id="5135" name="Picture 15" descr="C:\Users\c.poulin\Desktop\cc 2.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7277" y="1580865"/>
            <a:ext cx="2888134" cy="1632806"/>
          </a:xfrm>
          <a:prstGeom prst="rect">
            <a:avLst/>
          </a:prstGeom>
          <a:noFill/>
          <a:ln w="76200">
            <a:noFill/>
          </a:ln>
          <a:extLst>
            <a:ext uri="{909E8E84-426E-40DD-AFC4-6F175D3DCCD1}">
              <a14:hiddenFill xmlns:a14="http://schemas.microsoft.com/office/drawing/2010/main">
                <a:solidFill>
                  <a:srgbClr val="FFFFFF"/>
                </a:solidFill>
              </a14:hiddenFill>
            </a:ext>
          </a:extLst>
        </p:spPr>
      </p:pic>
      <p:pic>
        <p:nvPicPr>
          <p:cNvPr id="5136" name="Picture 16" descr="C:\Users\c.poulin\Desktop\Capture.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7278" y="3378144"/>
            <a:ext cx="2888134" cy="1434252"/>
          </a:xfrm>
          <a:prstGeom prst="rect">
            <a:avLst/>
          </a:prstGeom>
          <a:noFill/>
          <a:ln w="76200">
            <a:noFill/>
          </a:ln>
          <a:extLst>
            <a:ext uri="{909E8E84-426E-40DD-AFC4-6F175D3DCCD1}">
              <a14:hiddenFill xmlns:a14="http://schemas.microsoft.com/office/drawing/2010/main">
                <a:solidFill>
                  <a:srgbClr val="FFFFFF"/>
                </a:solidFill>
              </a14:hiddenFill>
            </a:ext>
          </a:extLst>
        </p:spPr>
      </p:pic>
      <p:pic>
        <p:nvPicPr>
          <p:cNvPr id="5137" name="Picture 17" descr="C:\Users\c.poulin\Desktop\Capture.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6176" y="3556164"/>
            <a:ext cx="2835771" cy="1400080"/>
          </a:xfrm>
          <a:prstGeom prst="rect">
            <a:avLst/>
          </a:prstGeom>
          <a:noFill/>
          <a:ln w="76200">
            <a:noFill/>
          </a:ln>
          <a:extLst>
            <a:ext uri="{909E8E84-426E-40DD-AFC4-6F175D3DCCD1}">
              <a14:hiddenFill xmlns:a14="http://schemas.microsoft.com/office/drawing/2010/main">
                <a:solidFill>
                  <a:srgbClr val="FFFFFF"/>
                </a:solidFill>
              </a14:hiddenFill>
            </a:ext>
          </a:extLst>
        </p:spPr>
      </p:pic>
      <p:sp>
        <p:nvSpPr>
          <p:cNvPr id="19" name="Titre 1">
            <a:extLst>
              <a:ext uri="{FF2B5EF4-FFF2-40B4-BE49-F238E27FC236}">
                <a16:creationId xmlns:a16="http://schemas.microsoft.com/office/drawing/2014/main" id="{4D3B2C73-A417-4585-A803-DFAC93B41DC7}"/>
              </a:ext>
            </a:extLst>
          </p:cNvPr>
          <p:cNvSpPr txBox="1">
            <a:spLocks/>
          </p:cNvSpPr>
          <p:nvPr/>
        </p:nvSpPr>
        <p:spPr>
          <a:xfrm>
            <a:off x="0" y="813598"/>
            <a:ext cx="9334872" cy="583575"/>
          </a:xfrm>
          <a:prstGeom prst="rect">
            <a:avLst/>
          </a:prstGeom>
        </p:spPr>
        <p:txBody>
          <a:bodyPr vert="horz" lIns="91424" tIns="45712" rIns="91424" bIns="45712" rtlCol="0" anchor="ctr">
            <a:normAutofit/>
          </a:bodyPr>
          <a:lstStyle>
            <a:lvl1pPr algn="l" defTabSz="725615"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algn="ctr"/>
            <a:r>
              <a:rPr lang="fr-FR">
                <a:solidFill>
                  <a:srgbClr val="002457"/>
                </a:solidFill>
              </a:rPr>
              <a:t>Le changement climatique</a:t>
            </a:r>
            <a:endParaRPr lang="fr-FR" dirty="0">
              <a:solidFill>
                <a:srgbClr val="002457"/>
              </a:solidFill>
            </a:endParaRPr>
          </a:p>
        </p:txBody>
      </p:sp>
    </p:spTree>
    <p:extLst>
      <p:ext uri="{BB962C8B-B14F-4D97-AF65-F5344CB8AC3E}">
        <p14:creationId xmlns:p14="http://schemas.microsoft.com/office/powerpoint/2010/main" val="1425881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c.poulin\Desktop\5 euro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9991" y="2355728"/>
            <a:ext cx="1496105" cy="1187501"/>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p:cNvSpPr>
            <a:spLocks noGrp="1"/>
          </p:cNvSpPr>
          <p:nvPr>
            <p:ph type="title"/>
          </p:nvPr>
        </p:nvSpPr>
        <p:spPr/>
        <p:txBody>
          <a:bodyPr/>
          <a:lstStyle/>
          <a:p>
            <a:r>
              <a:rPr lang="fr-FR" dirty="0"/>
              <a:t>Impacts et chiffres clés</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20</a:t>
            </a:fld>
            <a:endParaRPr lang="fr-FR"/>
          </a:p>
        </p:txBody>
      </p:sp>
      <p:sp>
        <p:nvSpPr>
          <p:cNvPr id="5" name="Espace réservé du pied de page 4"/>
          <p:cNvSpPr>
            <a:spLocks noGrp="1"/>
          </p:cNvSpPr>
          <p:nvPr>
            <p:ph type="ftr" sz="quarter" idx="3"/>
          </p:nvPr>
        </p:nvSpPr>
        <p:spPr/>
        <p:txBody>
          <a:bodyPr/>
          <a:lstStyle/>
          <a:p>
            <a:endParaRPr lang="fr-FR" dirty="0"/>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sp>
        <p:nvSpPr>
          <p:cNvPr id="16" name="Titre 1"/>
          <p:cNvSpPr txBox="1">
            <a:spLocks/>
          </p:cNvSpPr>
          <p:nvPr/>
        </p:nvSpPr>
        <p:spPr>
          <a:xfrm>
            <a:off x="2915817" y="1379863"/>
            <a:ext cx="5544616" cy="583575"/>
          </a:xfrm>
          <a:prstGeom prst="rect">
            <a:avLst/>
          </a:prstGeom>
        </p:spPr>
        <p:txBody>
          <a:bodyPr vert="horz" lIns="91424" tIns="45712" rIns="91424" bIns="45712" rtlCol="0" anchor="ctr">
            <a:noAutofit/>
          </a:bodyPr>
          <a:lstStyle>
            <a:lvl1pPr algn="l" defTabSz="725651"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r>
              <a:rPr lang="fr-FR" dirty="0">
                <a:solidFill>
                  <a:srgbClr val="002457"/>
                </a:solidFill>
              </a:rPr>
              <a:t>Attractivité des territoires</a:t>
            </a:r>
          </a:p>
          <a:p>
            <a:r>
              <a:rPr lang="fr-FR" dirty="0">
                <a:solidFill>
                  <a:srgbClr val="002457"/>
                </a:solidFill>
              </a:rPr>
              <a:t>Finances publiques </a:t>
            </a:r>
          </a:p>
        </p:txBody>
      </p:sp>
      <p:pic>
        <p:nvPicPr>
          <p:cNvPr id="6146" name="Picture 2" descr="C:\Users\c.poulin\Desktop\Captur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9634" y="915566"/>
            <a:ext cx="1518226" cy="1512168"/>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c.poulin\Desktop\Capture.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05055" y="3412568"/>
            <a:ext cx="3755177" cy="1242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8825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Impacts et chiffres clés</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21</a:t>
            </a:fld>
            <a:endParaRPr lang="fr-FR"/>
          </a:p>
        </p:txBody>
      </p:sp>
      <p:sp>
        <p:nvSpPr>
          <p:cNvPr id="5" name="Espace réservé du pied de page 4"/>
          <p:cNvSpPr>
            <a:spLocks noGrp="1"/>
          </p:cNvSpPr>
          <p:nvPr>
            <p:ph type="ftr" sz="quarter" idx="3"/>
          </p:nvPr>
        </p:nvSpPr>
        <p:spPr/>
        <p:txBody>
          <a:bodyPr/>
          <a:lstStyle/>
          <a:p>
            <a:endParaRPr lang="fr-FR" dirty="0"/>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sp>
        <p:nvSpPr>
          <p:cNvPr id="16" name="Titre 1"/>
          <p:cNvSpPr txBox="1">
            <a:spLocks/>
          </p:cNvSpPr>
          <p:nvPr/>
        </p:nvSpPr>
        <p:spPr>
          <a:xfrm>
            <a:off x="1115616" y="987575"/>
            <a:ext cx="6645424" cy="583575"/>
          </a:xfrm>
          <a:prstGeom prst="rect">
            <a:avLst/>
          </a:prstGeom>
        </p:spPr>
        <p:txBody>
          <a:bodyPr vert="horz" lIns="91424" tIns="45712" rIns="91424" bIns="45712" rtlCol="0" anchor="ctr">
            <a:normAutofit/>
          </a:bodyPr>
          <a:lstStyle>
            <a:lvl1pPr algn="l" defTabSz="725651"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algn="ctr"/>
            <a:r>
              <a:rPr lang="fr-FR" dirty="0">
                <a:solidFill>
                  <a:srgbClr val="002457"/>
                </a:solidFill>
              </a:rPr>
              <a:t>Santé</a:t>
            </a:r>
          </a:p>
        </p:txBody>
      </p:sp>
      <p:pic>
        <p:nvPicPr>
          <p:cNvPr id="5122" name="Picture 2" descr="C:\Users\c.poulin\Desktop\Captur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0983" y="2355726"/>
            <a:ext cx="3434690" cy="165618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c.poulin\Desktop\Captur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4" y="843559"/>
            <a:ext cx="1347388" cy="1297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3991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Impacts et chiffres clés</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22</a:t>
            </a:fld>
            <a:endParaRPr lang="fr-FR"/>
          </a:p>
        </p:txBody>
      </p:sp>
      <p:sp>
        <p:nvSpPr>
          <p:cNvPr id="5" name="Espace réservé du pied de page 4"/>
          <p:cNvSpPr>
            <a:spLocks noGrp="1"/>
          </p:cNvSpPr>
          <p:nvPr>
            <p:ph type="ftr" sz="quarter" idx="3"/>
          </p:nvPr>
        </p:nvSpPr>
        <p:spPr/>
        <p:txBody>
          <a:bodyPr/>
          <a:lstStyle/>
          <a:p>
            <a:endParaRPr lang="fr-FR" dirty="0"/>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sp>
        <p:nvSpPr>
          <p:cNvPr id="16" name="Titre 1"/>
          <p:cNvSpPr txBox="1">
            <a:spLocks/>
          </p:cNvSpPr>
          <p:nvPr/>
        </p:nvSpPr>
        <p:spPr>
          <a:xfrm>
            <a:off x="-136975" y="2183128"/>
            <a:ext cx="2700441" cy="583575"/>
          </a:xfrm>
          <a:prstGeom prst="rect">
            <a:avLst/>
          </a:prstGeom>
        </p:spPr>
        <p:txBody>
          <a:bodyPr vert="horz" lIns="91424" tIns="45712" rIns="91424" bIns="45712" rtlCol="0" anchor="ctr">
            <a:normAutofit/>
          </a:bodyPr>
          <a:lstStyle>
            <a:lvl1pPr algn="l" defTabSz="725651"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algn="ctr"/>
            <a:r>
              <a:rPr lang="fr-FR" dirty="0">
                <a:solidFill>
                  <a:srgbClr val="002457"/>
                </a:solidFill>
              </a:rPr>
              <a:t>Santé</a:t>
            </a:r>
          </a:p>
        </p:txBody>
      </p:sp>
      <p:pic>
        <p:nvPicPr>
          <p:cNvPr id="5124" name="Picture 4" descr="C:\Users\c.poulin\Desktop\Captur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966976"/>
            <a:ext cx="1347388" cy="1297310"/>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 5">
            <a:extLst>
              <a:ext uri="{FF2B5EF4-FFF2-40B4-BE49-F238E27FC236}">
                <a16:creationId xmlns:a16="http://schemas.microsoft.com/office/drawing/2014/main" id="{58E94534-9BB4-4014-B7C3-CF15EBBA03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25401" y="865424"/>
            <a:ext cx="4145085" cy="4283063"/>
          </a:xfrm>
          <a:prstGeom prst="rect">
            <a:avLst/>
          </a:prstGeom>
        </p:spPr>
      </p:pic>
      <p:sp>
        <p:nvSpPr>
          <p:cNvPr id="11" name="Titre 1">
            <a:extLst>
              <a:ext uri="{FF2B5EF4-FFF2-40B4-BE49-F238E27FC236}">
                <a16:creationId xmlns:a16="http://schemas.microsoft.com/office/drawing/2014/main" id="{878AA503-5FED-4A96-902A-1D4B383B107A}"/>
              </a:ext>
            </a:extLst>
          </p:cNvPr>
          <p:cNvSpPr txBox="1">
            <a:spLocks/>
          </p:cNvSpPr>
          <p:nvPr/>
        </p:nvSpPr>
        <p:spPr>
          <a:xfrm>
            <a:off x="1629826" y="4817947"/>
            <a:ext cx="3931985" cy="274637"/>
          </a:xfrm>
          <a:prstGeom prst="rect">
            <a:avLst/>
          </a:prstGeom>
        </p:spPr>
        <p:txBody>
          <a:bodyPr vert="horz" lIns="91424" tIns="45712" rIns="91424" bIns="45712" rtlCol="0" anchor="ctr">
            <a:normAutofit/>
          </a:bodyPr>
          <a:lstStyle>
            <a:lvl1pPr algn="l" defTabSz="725651"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algn="ctr"/>
            <a:r>
              <a:rPr lang="fr-FR" sz="1000" dirty="0">
                <a:solidFill>
                  <a:srgbClr val="002457"/>
                </a:solidFill>
              </a:rPr>
              <a:t>Programme des nations unies pour l’environnement</a:t>
            </a:r>
          </a:p>
        </p:txBody>
      </p:sp>
    </p:spTree>
    <p:extLst>
      <p:ext uri="{BB962C8B-B14F-4D97-AF65-F5344CB8AC3E}">
        <p14:creationId xmlns:p14="http://schemas.microsoft.com/office/powerpoint/2010/main" val="3265377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95538" y="4603514"/>
            <a:ext cx="918238" cy="4165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fr-F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23</a:t>
            </a:fld>
            <a:endParaRPr lang="fr-FR"/>
          </a:p>
        </p:txBody>
      </p:sp>
      <p:sp>
        <p:nvSpPr>
          <p:cNvPr id="6" name="ZoneTexte 5"/>
          <p:cNvSpPr txBox="1"/>
          <p:nvPr/>
        </p:nvSpPr>
        <p:spPr>
          <a:xfrm>
            <a:off x="107506" y="1131592"/>
            <a:ext cx="8928992" cy="1200312"/>
          </a:xfrm>
          <a:prstGeom prst="rect">
            <a:avLst/>
          </a:prstGeom>
          <a:noFill/>
        </p:spPr>
        <p:txBody>
          <a:bodyPr wrap="square" lIns="91424" tIns="45712" rIns="91424" bIns="45712" rtlCol="0">
            <a:spAutoFit/>
          </a:bodyPr>
          <a:lstStyle/>
          <a:p>
            <a:r>
              <a:rPr lang="fr-FR" sz="3600" b="1" dirty="0">
                <a:solidFill>
                  <a:srgbClr val="002457"/>
                </a:solidFill>
              </a:rPr>
              <a:t>ACUALITE REGLEMENTAIRE DES PLASTIQUES EN RESTAURATION COLLECTIVE</a:t>
            </a:r>
          </a:p>
        </p:txBody>
      </p:sp>
      <p:pic>
        <p:nvPicPr>
          <p:cNvPr id="14" name="Picture 3" descr="C:\Users\c.poulin\Desktop\Captur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6" y="2858663"/>
            <a:ext cx="2582863" cy="194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58165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Actualité réglementaire</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24</a:t>
            </a:fld>
            <a:endParaRPr lang="fr-FR" dirty="0"/>
          </a:p>
        </p:txBody>
      </p:sp>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002" y="1298429"/>
            <a:ext cx="1125193" cy="9226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ZoneTexte 5"/>
          <p:cNvSpPr txBox="1"/>
          <p:nvPr/>
        </p:nvSpPr>
        <p:spPr>
          <a:xfrm>
            <a:off x="2091286" y="1548324"/>
            <a:ext cx="6336704" cy="369332"/>
          </a:xfrm>
          <a:prstGeom prst="rect">
            <a:avLst/>
          </a:prstGeom>
          <a:noFill/>
        </p:spPr>
        <p:txBody>
          <a:bodyPr wrap="square" rtlCol="0">
            <a:spAutoFit/>
          </a:bodyPr>
          <a:lstStyle/>
          <a:p>
            <a:r>
              <a:rPr lang="fr-FR" b="1" dirty="0"/>
              <a:t>Objectif « zéro plastique rejeté en mer d’ici 2025 »</a:t>
            </a:r>
          </a:p>
        </p:txBody>
      </p:sp>
      <p:pic>
        <p:nvPicPr>
          <p:cNvPr id="205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348" y="2521139"/>
            <a:ext cx="952500" cy="1238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ZoneTexte 6"/>
          <p:cNvSpPr txBox="1"/>
          <p:nvPr/>
        </p:nvSpPr>
        <p:spPr>
          <a:xfrm>
            <a:off x="2127935" y="2401600"/>
            <a:ext cx="6336704" cy="1754326"/>
          </a:xfrm>
          <a:prstGeom prst="rect">
            <a:avLst/>
          </a:prstGeom>
          <a:noFill/>
        </p:spPr>
        <p:txBody>
          <a:bodyPr wrap="square" rtlCol="0">
            <a:spAutoFit/>
          </a:bodyPr>
          <a:lstStyle/>
          <a:p>
            <a:pPr algn="just"/>
            <a:r>
              <a:rPr lang="fr-FR" dirty="0"/>
              <a:t>Adopté le 26 juin 2019, le plan régional de prévention et de gestion des déchets</a:t>
            </a:r>
          </a:p>
          <a:p>
            <a:pPr algn="just"/>
            <a:r>
              <a:rPr lang="fr-FR" dirty="0"/>
              <a:t>Opposable sur l’ensemble du territoire régional Provence-Alpes-Côte d’Azur. </a:t>
            </a:r>
          </a:p>
          <a:p>
            <a:pPr algn="just"/>
            <a:r>
              <a:rPr lang="fr-FR" b="1" dirty="0"/>
              <a:t>Objectif « Zéro Plastique en 2030 » : en stockage et dans la nature</a:t>
            </a:r>
          </a:p>
        </p:txBody>
      </p:sp>
    </p:spTree>
    <p:extLst>
      <p:ext uri="{BB962C8B-B14F-4D97-AF65-F5344CB8AC3E}">
        <p14:creationId xmlns:p14="http://schemas.microsoft.com/office/powerpoint/2010/main" val="33671681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Avis n°87 du CNA</a:t>
            </a:r>
          </a:p>
        </p:txBody>
      </p:sp>
      <p:sp>
        <p:nvSpPr>
          <p:cNvPr id="3" name="Espace réservé du contenu 2"/>
          <p:cNvSpPr>
            <a:spLocks noGrp="1"/>
          </p:cNvSpPr>
          <p:nvPr>
            <p:ph idx="1"/>
          </p:nvPr>
        </p:nvSpPr>
        <p:spPr>
          <a:xfrm>
            <a:off x="1840441" y="915566"/>
            <a:ext cx="7139136" cy="4104456"/>
          </a:xfrm>
        </p:spPr>
        <p:txBody>
          <a:bodyPr>
            <a:noAutofit/>
          </a:bodyPr>
          <a:lstStyle/>
          <a:p>
            <a:pPr marL="0" indent="0" algn="just">
              <a:buNone/>
            </a:pPr>
            <a:endParaRPr lang="fr-FR" sz="1400" b="1" dirty="0"/>
          </a:p>
          <a:p>
            <a:pPr algn="just"/>
            <a:r>
              <a:rPr lang="fr-FR" sz="1400" b="1" dirty="0"/>
              <a:t>Avis n°87 - </a:t>
            </a:r>
            <a:r>
              <a:rPr lang="fr-FR" sz="1400" b="1" dirty="0">
                <a:hlinkClick r:id="rId2"/>
              </a:rPr>
              <a:t>10 mars 2021</a:t>
            </a:r>
            <a:endParaRPr lang="fr-FR" sz="1400" b="1" dirty="0"/>
          </a:p>
          <a:p>
            <a:pPr algn="just"/>
            <a:endParaRPr lang="fr-FR" sz="1400" b="1" dirty="0"/>
          </a:p>
          <a:p>
            <a:pPr algn="just"/>
            <a:endParaRPr lang="fr-FR" sz="1400" dirty="0"/>
          </a:p>
          <a:p>
            <a:pPr marL="0" indent="0" algn="just">
              <a:buNone/>
            </a:pPr>
            <a:endParaRPr lang="fr-FR" sz="1400" dirty="0"/>
          </a:p>
          <a:p>
            <a:pPr marL="0" indent="0" algn="just">
              <a:buNone/>
            </a:pPr>
            <a:endParaRPr lang="fr-FR" sz="1400" dirty="0"/>
          </a:p>
          <a:p>
            <a:pPr marL="0" indent="0" algn="just">
              <a:buNone/>
            </a:pPr>
            <a:endParaRPr lang="fr-FR" sz="1200" b="1" i="1" u="sng" dirty="0"/>
          </a:p>
          <a:p>
            <a:pPr marL="0" indent="0" algn="just">
              <a:buNone/>
            </a:pPr>
            <a:endParaRPr lang="fr-FR" sz="1200" b="1" i="1" u="sng" dirty="0"/>
          </a:p>
          <a:p>
            <a:pPr marL="0" indent="0" algn="just">
              <a:buNone/>
            </a:pPr>
            <a:endParaRPr lang="fr-FR" sz="1200" b="1" i="1" u="sng" dirty="0"/>
          </a:p>
          <a:p>
            <a:pPr marL="0" indent="0" algn="just">
              <a:buNone/>
            </a:pPr>
            <a:endParaRPr lang="fr-FR" sz="1200" b="1" i="1" u="sng" dirty="0"/>
          </a:p>
          <a:p>
            <a:pPr marL="0" indent="0" algn="just">
              <a:buNone/>
            </a:pPr>
            <a:endParaRPr lang="fr-FR" sz="1200" b="1" i="1" u="sng" dirty="0"/>
          </a:p>
          <a:p>
            <a:pPr marL="0" indent="0" algn="just">
              <a:buNone/>
            </a:pPr>
            <a:endParaRPr lang="fr-FR" sz="1200" b="1" i="1" u="sng" dirty="0"/>
          </a:p>
          <a:p>
            <a:pPr marL="0" indent="0" algn="just">
              <a:buNone/>
            </a:pPr>
            <a:r>
              <a:rPr lang="fr-FR" sz="1200" b="1" i="1" u="sng" dirty="0"/>
              <a:t>NB : Deux avis complémentaires : </a:t>
            </a:r>
          </a:p>
          <a:p>
            <a:pPr algn="just"/>
            <a:r>
              <a:rPr lang="fr-FR" sz="1200" b="1" i="1" dirty="0"/>
              <a:t>la liste des exemptions relatives aux emballages plastiques pour les fruits et légumes </a:t>
            </a:r>
            <a:r>
              <a:rPr lang="fr-FR" sz="1200" i="1" dirty="0"/>
              <a:t>prévue par la loi AGEC [</a:t>
            </a:r>
            <a:r>
              <a:rPr lang="fr-FR" sz="1200" i="1" dirty="0">
                <a:hlinkClick r:id="rId3"/>
              </a:rPr>
              <a:t>avis n°86 septembre 2020</a:t>
            </a:r>
            <a:r>
              <a:rPr lang="fr-FR" sz="1200" i="1" dirty="0"/>
              <a:t>] ;</a:t>
            </a:r>
          </a:p>
          <a:p>
            <a:pPr algn="just"/>
            <a:r>
              <a:rPr lang="fr-FR" sz="1200" b="1" i="1" dirty="0"/>
              <a:t>la sobriété des emballages alimentaires </a:t>
            </a:r>
            <a:r>
              <a:rPr lang="fr-FR" sz="1200" i="1" dirty="0"/>
              <a:t>en général [</a:t>
            </a:r>
            <a:r>
              <a:rPr lang="fr-FR" sz="1200" i="1" dirty="0">
                <a:hlinkClick r:id="rId4"/>
              </a:rPr>
              <a:t>avis n°88 – juillet 2021</a:t>
            </a:r>
            <a:r>
              <a:rPr lang="fr-FR" sz="1200" i="1" dirty="0"/>
              <a:t>].</a:t>
            </a:r>
          </a:p>
          <a:p>
            <a:pPr algn="just"/>
            <a:endParaRPr lang="fr-FR" sz="1400" dirty="0"/>
          </a:p>
          <a:p>
            <a:pPr algn="just"/>
            <a:endParaRPr lang="fr-FR" sz="1400" b="1" dirty="0"/>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25</a:t>
            </a:fld>
            <a:endParaRPr lang="fr-FR"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915566"/>
            <a:ext cx="1583518" cy="1583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50004" y="2012004"/>
            <a:ext cx="1230869" cy="6154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37446" y="1873508"/>
            <a:ext cx="1184219" cy="8842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2267744" y="2643100"/>
            <a:ext cx="3395390" cy="830997"/>
          </a:xfrm>
          <a:prstGeom prst="rect">
            <a:avLst/>
          </a:prstGeom>
        </p:spPr>
        <p:txBody>
          <a:bodyPr wrap="square">
            <a:spAutoFit/>
          </a:bodyPr>
          <a:lstStyle/>
          <a:p>
            <a:pPr algn="ctr"/>
            <a:r>
              <a:rPr lang="fr-FR" sz="1200" dirty="0"/>
              <a:t>Loi du 30 octobre 2018 </a:t>
            </a:r>
          </a:p>
          <a:p>
            <a:pPr algn="ctr"/>
            <a:r>
              <a:rPr lang="fr-FR" sz="1200" dirty="0"/>
              <a:t>pour l'équilibre des relations commerciales</a:t>
            </a:r>
          </a:p>
          <a:p>
            <a:pPr algn="ctr"/>
            <a:r>
              <a:rPr lang="fr-FR" sz="1200" dirty="0"/>
              <a:t>dans le secteur agricole et une alimentation saine et durable (« EGALIM »)</a:t>
            </a:r>
          </a:p>
        </p:txBody>
      </p:sp>
      <p:sp>
        <p:nvSpPr>
          <p:cNvPr id="11" name="Rectangle 10"/>
          <p:cNvSpPr/>
          <p:nvPr/>
        </p:nvSpPr>
        <p:spPr>
          <a:xfrm>
            <a:off x="5811657" y="2735432"/>
            <a:ext cx="3035799" cy="646331"/>
          </a:xfrm>
          <a:prstGeom prst="rect">
            <a:avLst/>
          </a:prstGeom>
        </p:spPr>
        <p:txBody>
          <a:bodyPr wrap="square">
            <a:spAutoFit/>
          </a:bodyPr>
          <a:lstStyle/>
          <a:p>
            <a:pPr algn="ctr"/>
            <a:r>
              <a:rPr lang="fr-FR" sz="1200" dirty="0"/>
              <a:t>Loi du 10 février 2020 </a:t>
            </a:r>
          </a:p>
          <a:p>
            <a:pPr algn="ctr"/>
            <a:r>
              <a:rPr lang="fr-FR" sz="1200" dirty="0"/>
              <a:t>relative à la lutte contre le gaspillage </a:t>
            </a:r>
          </a:p>
          <a:p>
            <a:pPr algn="ctr"/>
            <a:r>
              <a:rPr lang="fr-FR" sz="1200" dirty="0"/>
              <a:t>et à l’économie circulaire (« AGEC »)</a:t>
            </a:r>
          </a:p>
        </p:txBody>
      </p:sp>
    </p:spTree>
    <p:extLst>
      <p:ext uri="{BB962C8B-B14F-4D97-AF65-F5344CB8AC3E}">
        <p14:creationId xmlns:p14="http://schemas.microsoft.com/office/powerpoint/2010/main" val="25280538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Loi EGALIM</a:t>
            </a:r>
          </a:p>
        </p:txBody>
      </p:sp>
      <p:sp>
        <p:nvSpPr>
          <p:cNvPr id="3" name="Espace réservé du contenu 2"/>
          <p:cNvSpPr>
            <a:spLocks noGrp="1"/>
          </p:cNvSpPr>
          <p:nvPr>
            <p:ph idx="1"/>
          </p:nvPr>
        </p:nvSpPr>
        <p:spPr>
          <a:xfrm>
            <a:off x="1840441" y="1186251"/>
            <a:ext cx="7139136" cy="3257707"/>
          </a:xfrm>
        </p:spPr>
        <p:txBody>
          <a:bodyPr>
            <a:noAutofit/>
          </a:bodyPr>
          <a:lstStyle/>
          <a:p>
            <a:pPr algn="just"/>
            <a:r>
              <a:rPr lang="fr-FR" sz="1400" b="1" dirty="0"/>
              <a:t>Au plus tard au 1er janvier 2025 : fin de l’utilisation des contenants alimentaires de cuisson, de réchauffe et de service en matière plastique dans les services de restauration collective des établissements scolaires</a:t>
            </a:r>
            <a:r>
              <a:rPr lang="fr-FR" sz="1400" dirty="0"/>
              <a:t>, universitaires et accueillant des enfants de moins de 6 ans. (pour les collectivités de moins de 2000 habitants cette interdiction prendra effet au 1er janvier 2028).</a:t>
            </a:r>
          </a:p>
          <a:p>
            <a:pPr marL="317448" lvl="1" indent="0" algn="just">
              <a:buNone/>
            </a:pPr>
            <a:r>
              <a:rPr lang="fr-FR" sz="1100" dirty="0">
                <a:sym typeface="Wingdings" panose="05000000000000000000" pitchFamily="2" charset="2"/>
              </a:rPr>
              <a:t> </a:t>
            </a:r>
            <a:r>
              <a:rPr lang="fr-FR" sz="1100" dirty="0"/>
              <a:t>« Vise in fine à l’utilisation de matériaux de substitution </a:t>
            </a:r>
            <a:r>
              <a:rPr lang="fr-FR" sz="1100" b="1" u="sng" dirty="0">
                <a:solidFill>
                  <a:srgbClr val="FF0000"/>
                </a:solidFill>
              </a:rPr>
              <a:t>inertes et durables</a:t>
            </a:r>
            <a:r>
              <a:rPr lang="fr-FR" sz="1100" dirty="0"/>
              <a:t> »</a:t>
            </a:r>
          </a:p>
          <a:p>
            <a:pPr algn="just"/>
            <a:endParaRPr lang="fr-FR" sz="1200" dirty="0"/>
          </a:p>
          <a:p>
            <a:pPr algn="just"/>
            <a:r>
              <a:rPr lang="fr-FR" sz="1200" dirty="0"/>
              <a:t>Depuis le 1</a:t>
            </a:r>
            <a:r>
              <a:rPr lang="fr-FR" sz="1200" baseline="30000" dirty="0"/>
              <a:t>er</a:t>
            </a:r>
            <a:r>
              <a:rPr lang="fr-FR" sz="1200" dirty="0"/>
              <a:t> janvier 2020 : </a:t>
            </a:r>
            <a:r>
              <a:rPr lang="fr-FR" sz="1200" b="1" dirty="0"/>
              <a:t>fin de l’utilisation des bouteilles d’eau plate</a:t>
            </a:r>
            <a:r>
              <a:rPr lang="fr-FR" sz="1200" dirty="0"/>
              <a:t> en plastique dans le cadre des services de restauration collective scolaire lorsqu’ils sont desservis par un réseau d’eau potable.</a:t>
            </a:r>
          </a:p>
          <a:p>
            <a:pPr algn="just"/>
            <a:r>
              <a:rPr lang="fr-FR" sz="1200" dirty="0"/>
              <a:t>Depuis le 1er janvier 2020 : </a:t>
            </a:r>
            <a:r>
              <a:rPr lang="fr-FR" sz="1200" b="1" dirty="0"/>
              <a:t>fin de la mise à disposition de certains produits en plastique à usage unique</a:t>
            </a:r>
            <a:r>
              <a:rPr lang="fr-FR" sz="1200" dirty="0"/>
              <a:t> (gobelets et leurs couvercles, verres et assiettes, pailles, couverts, piques à steak, plateaux repas, pots de glace, saladiers, boites et bâtonnets mélangeurs, bâtonnets ouatés à usage domestique dont la tige est en plastique) </a:t>
            </a:r>
            <a:endParaRPr lang="fr-FR" sz="1400" dirty="0"/>
          </a:p>
          <a:p>
            <a:pPr algn="just"/>
            <a:endParaRPr lang="fr-FR" sz="1400" b="1" dirty="0"/>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26</a:t>
            </a:fld>
            <a:endParaRPr lang="fr-FR" dirty="0"/>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059582"/>
            <a:ext cx="1584175" cy="792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271985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Avis n°87 : rappel des définitions</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27</a:t>
            </a:fld>
            <a:endParaRPr lang="fr-FR"/>
          </a:p>
        </p:txBody>
      </p:sp>
      <p:sp>
        <p:nvSpPr>
          <p:cNvPr id="5" name="Espace réservé du pied de page 4"/>
          <p:cNvSpPr>
            <a:spLocks noGrp="1"/>
          </p:cNvSpPr>
          <p:nvPr>
            <p:ph type="ftr" sz="quarter" idx="3"/>
          </p:nvPr>
        </p:nvSpPr>
        <p:spPr/>
        <p:txBody>
          <a:bodyPr/>
          <a:lstStyle/>
          <a:p>
            <a:endParaRPr lang="fr-FR" dirty="0"/>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sp>
        <p:nvSpPr>
          <p:cNvPr id="11" name="Espace réservé du contenu 2"/>
          <p:cNvSpPr>
            <a:spLocks noGrp="1"/>
          </p:cNvSpPr>
          <p:nvPr>
            <p:ph idx="1"/>
          </p:nvPr>
        </p:nvSpPr>
        <p:spPr>
          <a:xfrm>
            <a:off x="179512" y="915566"/>
            <a:ext cx="8800065" cy="3744416"/>
          </a:xfrm>
        </p:spPr>
        <p:txBody>
          <a:bodyPr>
            <a:noAutofit/>
          </a:bodyPr>
          <a:lstStyle/>
          <a:p>
            <a:pPr marL="0" indent="0" algn="just">
              <a:buNone/>
            </a:pPr>
            <a:endParaRPr lang="fr-FR" sz="1400" b="1" dirty="0"/>
          </a:p>
          <a:p>
            <a:pPr algn="just"/>
            <a:r>
              <a:rPr lang="fr-FR" sz="1400" b="1" dirty="0"/>
              <a:t>Emballages :</a:t>
            </a:r>
            <a:r>
              <a:rPr lang="fr-FR" sz="1400" dirty="0"/>
              <a:t> tout objet, quelle que soit la nature des matériaux dont il est constitué, destiné à contenir et à protéger des marchandises, à permettre leur manutention et leur acheminement du producteur au consommateur ou à l'utilisateur, et à assurer leur présentation. Tous les articles « à jeter » utilisés aux mêmes fins doivent être considérés comme des emballages.</a:t>
            </a:r>
          </a:p>
          <a:p>
            <a:pPr algn="just"/>
            <a:endParaRPr lang="fr-FR" sz="1400" dirty="0"/>
          </a:p>
          <a:p>
            <a:pPr algn="just"/>
            <a:r>
              <a:rPr lang="fr-FR" sz="1400" b="1" dirty="0"/>
              <a:t>Plastiques</a:t>
            </a:r>
            <a:r>
              <a:rPr lang="fr-FR" sz="1400" dirty="0"/>
              <a:t> : matériaux constitués de polymères (y compris </a:t>
            </a:r>
            <a:r>
              <a:rPr lang="fr-FR" sz="1400" dirty="0" err="1"/>
              <a:t>biosourcé</a:t>
            </a:r>
            <a:r>
              <a:rPr lang="fr-FR" sz="1400" dirty="0"/>
              <a:t>), auxquels des additifs ou autres substances peuvent avoir été ajoutés (…).</a:t>
            </a:r>
          </a:p>
          <a:p>
            <a:pPr algn="just"/>
            <a:endParaRPr lang="fr-FR" sz="1400" dirty="0"/>
          </a:p>
          <a:p>
            <a:pPr algn="just"/>
            <a:r>
              <a:rPr lang="fr-FR" sz="1400" b="1" dirty="0"/>
              <a:t>Produit en plastique à usage unique </a:t>
            </a:r>
            <a:r>
              <a:rPr lang="fr-FR" sz="1400" dirty="0"/>
              <a:t>: produit fabriqué entièrement ou partiellement à partir de plastique, et qui n’est pas conçu, créé ou mis sur le marché pour accomplir, pendant sa durée de vie, plusieurs trajets ou rotations en étant retourné à un producteur pour être rempli à nouveau ou réutilisé pour un usage identique à celui pour lequel il a été conçu.</a:t>
            </a:r>
          </a:p>
        </p:txBody>
      </p:sp>
    </p:spTree>
    <p:extLst>
      <p:ext uri="{BB962C8B-B14F-4D97-AF65-F5344CB8AC3E}">
        <p14:creationId xmlns:p14="http://schemas.microsoft.com/office/powerpoint/2010/main" val="618248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Avis n°87 : rappel des définitions</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28</a:t>
            </a:fld>
            <a:endParaRPr lang="fr-FR"/>
          </a:p>
        </p:txBody>
      </p:sp>
      <p:sp>
        <p:nvSpPr>
          <p:cNvPr id="5" name="Espace réservé du pied de page 4"/>
          <p:cNvSpPr>
            <a:spLocks noGrp="1"/>
          </p:cNvSpPr>
          <p:nvPr>
            <p:ph type="ftr" sz="quarter" idx="3"/>
          </p:nvPr>
        </p:nvSpPr>
        <p:spPr/>
        <p:txBody>
          <a:bodyPr/>
          <a:lstStyle/>
          <a:p>
            <a:endParaRPr lang="fr-FR" dirty="0"/>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sp>
        <p:nvSpPr>
          <p:cNvPr id="11" name="Espace réservé du contenu 2"/>
          <p:cNvSpPr>
            <a:spLocks noGrp="1"/>
          </p:cNvSpPr>
          <p:nvPr>
            <p:ph idx="1"/>
          </p:nvPr>
        </p:nvSpPr>
        <p:spPr>
          <a:xfrm>
            <a:off x="179513" y="915566"/>
            <a:ext cx="3456383" cy="3744416"/>
          </a:xfrm>
        </p:spPr>
        <p:txBody>
          <a:bodyPr>
            <a:noAutofit/>
          </a:bodyPr>
          <a:lstStyle/>
          <a:p>
            <a:pPr marL="0" indent="0" algn="just">
              <a:buNone/>
            </a:pPr>
            <a:endParaRPr lang="fr-FR" sz="1400" b="1" dirty="0"/>
          </a:p>
          <a:p>
            <a:pPr algn="just"/>
            <a:r>
              <a:rPr lang="fr-FR" sz="1400" b="1" dirty="0"/>
              <a:t>Contenants de cuisson, réchauffe, service </a:t>
            </a:r>
            <a:r>
              <a:rPr lang="fr-FR" sz="1400" dirty="0"/>
              <a:t>: objets destinés à contenir des denrées alimentaires, en contact avec les aliments, utilisés lors des étapes de cuisson, réchauffe et de service, c'est à dire ceux utilisés : </a:t>
            </a:r>
          </a:p>
          <a:p>
            <a:pPr lvl="1" algn="just"/>
            <a:r>
              <a:rPr lang="fr-FR" sz="1100" dirty="0"/>
              <a:t>pour la cuisson ;</a:t>
            </a:r>
          </a:p>
          <a:p>
            <a:pPr lvl="1" algn="just"/>
            <a:r>
              <a:rPr lang="fr-FR" sz="1100" dirty="0"/>
              <a:t>pour la préparation des plats chauds pour la remise en température ;</a:t>
            </a:r>
          </a:p>
          <a:p>
            <a:pPr lvl="1" algn="just"/>
            <a:r>
              <a:rPr lang="fr-FR" sz="1100" dirty="0"/>
              <a:t>pour la présentation des plats chauds et froids aux convives ;</a:t>
            </a:r>
          </a:p>
          <a:p>
            <a:pPr lvl="1" algn="just"/>
            <a:r>
              <a:rPr lang="fr-FR" sz="1100" dirty="0"/>
              <a:t>par les convives (c’est-à-dire la vaisselle).</a:t>
            </a:r>
          </a:p>
          <a:p>
            <a:pPr marL="362807" lvl="1" indent="0" algn="just">
              <a:buNone/>
            </a:pPr>
            <a:r>
              <a:rPr lang="fr-FR" sz="1100" dirty="0"/>
              <a:t>Les conditionnements des produits bruts ou transformés pré-emballés n’entrent pas dans ce périmètre en cuisine ; </a:t>
            </a:r>
          </a:p>
          <a:p>
            <a:pPr algn="just"/>
            <a:endParaRPr lang="fr-FR" sz="1400" dirty="0"/>
          </a:p>
          <a:p>
            <a:pPr algn="just"/>
            <a:endParaRPr lang="fr-FR" sz="1400" b="1"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2847" y="843558"/>
            <a:ext cx="5531153" cy="3960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74390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Loi AGEC – Art 77 : Les fontaines</a:t>
            </a:r>
          </a:p>
        </p:txBody>
      </p:sp>
      <p:sp>
        <p:nvSpPr>
          <p:cNvPr id="3" name="Espace réservé du contenu 2"/>
          <p:cNvSpPr>
            <a:spLocks noGrp="1"/>
          </p:cNvSpPr>
          <p:nvPr>
            <p:ph idx="1"/>
          </p:nvPr>
        </p:nvSpPr>
        <p:spPr>
          <a:xfrm>
            <a:off x="1824239" y="1330267"/>
            <a:ext cx="7287897" cy="3257707"/>
          </a:xfrm>
        </p:spPr>
        <p:txBody>
          <a:bodyPr>
            <a:noAutofit/>
          </a:bodyPr>
          <a:lstStyle/>
          <a:p>
            <a:pPr algn="just"/>
            <a:r>
              <a:rPr lang="fr-FR" sz="1400" b="1" dirty="0"/>
              <a:t>Article 77 : </a:t>
            </a:r>
            <a:r>
              <a:rPr lang="fr-FR" sz="1400" dirty="0"/>
              <a:t>« A compter du 1er janvier 2022, les établissements recevant du public sont tenus d'être équipés </a:t>
            </a:r>
            <a:r>
              <a:rPr lang="fr-FR" sz="1400" b="1" dirty="0"/>
              <a:t>d'au moins une fontaine d'eau potable accessible au public</a:t>
            </a:r>
            <a:r>
              <a:rPr lang="fr-FR" sz="1400" dirty="0"/>
              <a:t>, lorsque cette installation est réalisable dans des conditions raisonnables. Cette fontaine est </a:t>
            </a:r>
            <a:r>
              <a:rPr lang="fr-FR" sz="1400" b="1" dirty="0"/>
              <a:t>raccordée au réseau d'eau potable </a:t>
            </a:r>
            <a:r>
              <a:rPr lang="fr-FR" sz="1400" dirty="0"/>
              <a:t>lorsque l'établissement est raccordé à un réseau d'eau potable. »</a:t>
            </a:r>
          </a:p>
          <a:p>
            <a:pPr marL="0" indent="0" algn="just">
              <a:buNone/>
            </a:pPr>
            <a:endParaRPr lang="fr-FR" sz="1100" dirty="0"/>
          </a:p>
          <a:p>
            <a:pPr marL="0" indent="0" algn="just">
              <a:buNone/>
            </a:pPr>
            <a:r>
              <a:rPr lang="fr-FR" sz="1200" b="1" dirty="0">
                <a:sym typeface="Wingdings" panose="05000000000000000000" pitchFamily="2" charset="2"/>
              </a:rPr>
              <a:t> </a:t>
            </a:r>
            <a:r>
              <a:rPr lang="fr-FR" sz="1200" b="1" dirty="0"/>
              <a:t>Décret d’application du 28 décembre 2020 </a:t>
            </a:r>
          </a:p>
          <a:p>
            <a:pPr lvl="1" algn="just"/>
            <a:r>
              <a:rPr lang="fr-FR" sz="1000" u="sng" dirty="0"/>
              <a:t>ERP concernés </a:t>
            </a:r>
            <a:r>
              <a:rPr lang="fr-FR" sz="1000" dirty="0"/>
              <a:t>: publics et privés + capacité d’accueil &gt; 300 personnes (1 fontaine par tranche de 300 personnes) </a:t>
            </a:r>
          </a:p>
          <a:p>
            <a:pPr lvl="1" algn="just"/>
            <a:r>
              <a:rPr lang="fr-FR" sz="1000" u="sng" dirty="0"/>
              <a:t>Définition : “fontaine d'eau potable” </a:t>
            </a:r>
            <a:r>
              <a:rPr lang="fr-FR" sz="1000" dirty="0"/>
              <a:t>: tout dispositif de distribution d'eau potable, raccordés à un réseau d'eau potable, permettant le remplissage d'un récipient pour boisson.</a:t>
            </a:r>
          </a:p>
          <a:p>
            <a:pPr lvl="1" algn="just"/>
            <a:r>
              <a:rPr lang="fr-FR" sz="1000" dirty="0"/>
              <a:t>Un exploitant d’ERP qui ne respecte pas cette obligation risquera une amende de 1 500€ (portée à 3 000€ en cas de récidive).</a:t>
            </a:r>
          </a:p>
          <a:p>
            <a:pPr marL="362807" lvl="1" indent="0" algn="just">
              <a:buNone/>
            </a:pPr>
            <a:endParaRPr lang="fr-FR" sz="1000" dirty="0"/>
          </a:p>
          <a:p>
            <a:pPr marL="362807" lvl="1" indent="0" algn="just">
              <a:buNone/>
            </a:pPr>
            <a:endParaRPr lang="fr-FR" sz="1000" dirty="0"/>
          </a:p>
          <a:p>
            <a:pPr algn="just"/>
            <a:endParaRPr lang="fr-FR" sz="1200" b="1" dirty="0"/>
          </a:p>
          <a:p>
            <a:pPr algn="just"/>
            <a:endParaRPr lang="fr-FR" sz="1200" dirty="0"/>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29</a:t>
            </a:fld>
            <a:endParaRPr lang="fr-FR"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059582"/>
            <a:ext cx="1660929" cy="12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876956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Loi AGEC – Art 58 : les « 3R »</a:t>
            </a:r>
          </a:p>
        </p:txBody>
      </p:sp>
      <p:sp>
        <p:nvSpPr>
          <p:cNvPr id="3" name="Espace réservé du contenu 2"/>
          <p:cNvSpPr>
            <a:spLocks noGrp="1"/>
          </p:cNvSpPr>
          <p:nvPr>
            <p:ph idx="1"/>
          </p:nvPr>
        </p:nvSpPr>
        <p:spPr>
          <a:xfrm>
            <a:off x="1824239" y="915566"/>
            <a:ext cx="7287897" cy="3257707"/>
          </a:xfrm>
        </p:spPr>
        <p:txBody>
          <a:bodyPr>
            <a:noAutofit/>
          </a:bodyPr>
          <a:lstStyle/>
          <a:p>
            <a:pPr marL="362807" lvl="1" indent="0" algn="just">
              <a:buNone/>
            </a:pPr>
            <a:endParaRPr lang="fr-FR" sz="1000" dirty="0"/>
          </a:p>
          <a:p>
            <a:pPr algn="just"/>
            <a:r>
              <a:rPr lang="fr-FR" sz="1400" b="1" dirty="0"/>
              <a:t>Article 58 : </a:t>
            </a:r>
            <a:r>
              <a:rPr lang="fr-FR" sz="1400" dirty="0"/>
              <a:t>« Etat et collectivités doivent montrer l’exemple en privilégiant dans les achats les biens issus des filières du </a:t>
            </a:r>
            <a:r>
              <a:rPr lang="fr-FR" sz="1400" b="1" dirty="0"/>
              <a:t>réemploi, de la réutilisation et du recyclage</a:t>
            </a:r>
            <a:r>
              <a:rPr lang="fr-FR" sz="1400" dirty="0"/>
              <a:t>. » « Tendre vers le 100% de plastiques recyclés d’ici 2025 »</a:t>
            </a:r>
          </a:p>
          <a:p>
            <a:pPr algn="just"/>
            <a:endParaRPr lang="fr-FR" sz="1400" dirty="0"/>
          </a:p>
          <a:p>
            <a:pPr marL="0" indent="0" algn="just">
              <a:buNone/>
            </a:pPr>
            <a:r>
              <a:rPr lang="fr-FR" sz="1200" b="1" dirty="0">
                <a:sym typeface="Wingdings" panose="05000000000000000000" pitchFamily="2" charset="2"/>
              </a:rPr>
              <a:t> </a:t>
            </a:r>
            <a:r>
              <a:rPr lang="fr-FR" sz="1200" b="1" dirty="0">
                <a:hlinkClick r:id="rId2"/>
              </a:rPr>
              <a:t>Décret d’application </a:t>
            </a:r>
            <a:r>
              <a:rPr lang="fr-FR" sz="1200" b="1" dirty="0"/>
              <a:t>le 9 mars 2021 dit « 3R »</a:t>
            </a:r>
          </a:p>
          <a:p>
            <a:pPr algn="just"/>
            <a:r>
              <a:rPr lang="fr-FR" sz="1200" dirty="0"/>
              <a:t>Seuls les marchés de fournitures sont concernés (pas les marchés de travaux, services et contrats de concession)</a:t>
            </a:r>
          </a:p>
          <a:p>
            <a:pPr algn="just"/>
            <a:r>
              <a:rPr lang="fr-FR" sz="1200" dirty="0"/>
              <a:t>Liste des produits ou catégorie de produits concernés : 17 familles d’achats (ex : : vaisselle, mobilier, véhicules, vêtements et articles chaussants)</a:t>
            </a:r>
          </a:p>
          <a:p>
            <a:pPr algn="just"/>
            <a:r>
              <a:rPr lang="fr-FR" sz="1200" dirty="0"/>
              <a:t>Déclaration auprès de l’Observatoire économique de la commande publique (OECP)</a:t>
            </a:r>
          </a:p>
          <a:p>
            <a:pPr algn="just"/>
            <a:r>
              <a:rPr lang="fr-FR" sz="1200" dirty="0"/>
              <a:t>Calcul de l’objectif : en % du montant total hors taxes de la dépense consacrée à l’achat de chaque produit ou catégorie de produit au cours de l’année civile</a:t>
            </a:r>
          </a:p>
          <a:p>
            <a:pPr algn="just"/>
            <a:endParaRPr lang="fr-FR" sz="1200" b="1" dirty="0"/>
          </a:p>
          <a:p>
            <a:pPr marL="362807" lvl="1" indent="0" algn="just">
              <a:buNone/>
            </a:pPr>
            <a:r>
              <a:rPr lang="fr-FR" sz="1000" i="1" dirty="0"/>
              <a:t>Ressources pour vous aider dans l’application de l’Article 58 </a:t>
            </a:r>
          </a:p>
          <a:p>
            <a:pPr lvl="1" algn="just"/>
            <a:r>
              <a:rPr lang="fr-FR" sz="1000" i="1" dirty="0"/>
              <a:t>Notice explicative publiée par le Ministère de la Transition Écologique et le Commissariat Général au Développement Durable (CGDD)</a:t>
            </a:r>
          </a:p>
          <a:p>
            <a:pPr lvl="1" algn="just"/>
            <a:r>
              <a:rPr lang="fr-FR" sz="1000" i="1" dirty="0"/>
              <a:t>Méthodologique de mise en œuvre publiée par le groupe de travail « achats » de France urbaine, qui réunit des acheteurs publics des directions achats de métropoles, communautés urbaines et grandes villes membres</a:t>
            </a:r>
          </a:p>
          <a:p>
            <a:pPr algn="just"/>
            <a:endParaRPr lang="fr-FR" sz="1200" dirty="0"/>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30</a:t>
            </a:fld>
            <a:endParaRPr lang="fr-FR"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059582"/>
            <a:ext cx="1660929" cy="12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60618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Avis n°87 : Points de vigilance</a:t>
            </a:r>
          </a:p>
        </p:txBody>
      </p:sp>
      <p:sp>
        <p:nvSpPr>
          <p:cNvPr id="4" name="Espace réservé du numéro de diapositive 3"/>
          <p:cNvSpPr>
            <a:spLocks noGrp="1"/>
          </p:cNvSpPr>
          <p:nvPr>
            <p:ph type="sldNum" sz="quarter" idx="4"/>
          </p:nvPr>
        </p:nvSpPr>
        <p:spPr/>
        <p:txBody>
          <a:bodyPr/>
          <a:lstStyle/>
          <a:p>
            <a:fld id="{2E0CE5D9-5AAE-9543-B2AA-77FD93B8FBDA}" type="slidenum">
              <a:rPr lang="fr-FR" smtClean="0"/>
              <a:pPr/>
              <a:t>31</a:t>
            </a:fld>
            <a:endParaRPr lang="fr-FR"/>
          </a:p>
        </p:txBody>
      </p:sp>
      <p:sp>
        <p:nvSpPr>
          <p:cNvPr id="5" name="Espace réservé du pied de page 4"/>
          <p:cNvSpPr>
            <a:spLocks noGrp="1"/>
          </p:cNvSpPr>
          <p:nvPr>
            <p:ph type="ftr" sz="quarter" idx="3"/>
          </p:nvPr>
        </p:nvSpPr>
        <p:spPr/>
        <p:txBody>
          <a:bodyPr/>
          <a:lstStyle/>
          <a:p>
            <a:endParaRPr lang="fr-FR" dirty="0"/>
          </a:p>
        </p:txBody>
      </p:sp>
      <p:sp>
        <p:nvSpPr>
          <p:cNvPr id="9" name="Espace réservé du contenu 2"/>
          <p:cNvSpPr txBox="1">
            <a:spLocks/>
          </p:cNvSpPr>
          <p:nvPr/>
        </p:nvSpPr>
        <p:spPr>
          <a:xfrm>
            <a:off x="251520" y="1059584"/>
            <a:ext cx="8856984" cy="3257707"/>
          </a:xfrm>
          <a:prstGeom prst="rect">
            <a:avLst/>
          </a:prstGeom>
        </p:spPr>
        <p:txBody>
          <a:bodyPr vert="horz" lIns="91424" tIns="45712" rIns="91424" bIns="45712" rtlCol="0">
            <a:normAutofit/>
          </a:bodyPr>
          <a:lstStyle>
            <a:lvl1pPr marL="272123" indent="-272123" algn="l" defTabSz="725651" rtl="0" eaLnBrk="1" latinLnBrk="0" hangingPunct="1">
              <a:spcBef>
                <a:spcPct val="20000"/>
              </a:spcBef>
              <a:buClr>
                <a:srgbClr val="7DB928"/>
              </a:buClr>
              <a:buFont typeface="Webdings" panose="05030102010509060703" pitchFamily="18" charset="2"/>
              <a:buChar char="4"/>
              <a:defRPr sz="2600" kern="1200">
                <a:solidFill>
                  <a:srgbClr val="002457"/>
                </a:solidFill>
                <a:latin typeface="+mn-lt"/>
                <a:ea typeface="+mn-ea"/>
                <a:cs typeface="+mn-cs"/>
              </a:defRPr>
            </a:lvl1pPr>
            <a:lvl2pPr marL="589589" indent="-226764" algn="l" defTabSz="725651" rtl="0" eaLnBrk="1" latinLnBrk="0" hangingPunct="1">
              <a:spcBef>
                <a:spcPct val="20000"/>
              </a:spcBef>
              <a:buClr>
                <a:srgbClr val="7DB928"/>
              </a:buClr>
              <a:buFont typeface="Wingdings 2" panose="05020102010507070707" pitchFamily="18" charset="2"/>
              <a:buChar char=""/>
              <a:defRPr sz="2300" kern="1200" baseline="0">
                <a:solidFill>
                  <a:srgbClr val="002457"/>
                </a:solidFill>
                <a:latin typeface="Arial" panose="020B0604020202020204" pitchFamily="34" charset="0"/>
                <a:ea typeface="+mn-ea"/>
                <a:cs typeface="Arial" panose="020B0604020202020204" pitchFamily="34" charset="0"/>
              </a:defRPr>
            </a:lvl2pPr>
            <a:lvl3pPr marL="907064" indent="-181414" algn="l" defTabSz="725651"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69890"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3271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1995538"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358364"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21189"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084015" indent="-181414" algn="l" defTabSz="725651"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a:lstStyle>
          <a:p>
            <a:endParaRPr lang="fr-FR" dirty="0"/>
          </a:p>
        </p:txBody>
      </p:sp>
      <p:sp>
        <p:nvSpPr>
          <p:cNvPr id="11" name="Espace réservé du contenu 2"/>
          <p:cNvSpPr>
            <a:spLocks noGrp="1"/>
          </p:cNvSpPr>
          <p:nvPr>
            <p:ph idx="1"/>
          </p:nvPr>
        </p:nvSpPr>
        <p:spPr>
          <a:xfrm>
            <a:off x="179513" y="915566"/>
            <a:ext cx="8784975" cy="3744416"/>
          </a:xfrm>
        </p:spPr>
        <p:txBody>
          <a:bodyPr>
            <a:noAutofit/>
          </a:bodyPr>
          <a:lstStyle/>
          <a:p>
            <a:pPr marL="0" indent="0" algn="just">
              <a:buNone/>
            </a:pPr>
            <a:endParaRPr lang="fr-FR" sz="1400" b="1" dirty="0"/>
          </a:p>
          <a:p>
            <a:pPr algn="just"/>
            <a:r>
              <a:rPr lang="fr-FR" sz="1400" b="1" dirty="0"/>
              <a:t>Attention aux alternatives à usage unique </a:t>
            </a:r>
            <a:r>
              <a:rPr lang="fr-FR" sz="1400" dirty="0"/>
              <a:t>« </a:t>
            </a:r>
            <a:r>
              <a:rPr lang="fr-FR" sz="1000" dirty="0"/>
              <a:t>La substitution des contenants en plastique pose des questions complexes du point de vue sanitaire et environnemental, les substituts disponibles pouvant ne pas être plus respectueux de la santé ou de l’environnement que certains plastiques potentiellement substitués. </a:t>
            </a:r>
            <a:r>
              <a:rPr lang="fr-FR" sz="1400" b="1" dirty="0"/>
              <a:t>La très grande majorité des emballages en carton du secteur de la restauration contiennent des liners, </a:t>
            </a:r>
            <a:r>
              <a:rPr lang="fr-FR" sz="1400" b="1" dirty="0" err="1"/>
              <a:t>coating</a:t>
            </a:r>
            <a:r>
              <a:rPr lang="fr-FR" sz="1400" b="1" dirty="0"/>
              <a:t>, vernis, colle</a:t>
            </a:r>
            <a:r>
              <a:rPr lang="fr-FR" sz="1400" dirty="0"/>
              <a:t>. </a:t>
            </a:r>
            <a:r>
              <a:rPr lang="fr-FR" sz="1000" dirty="0"/>
              <a:t>Or la définition européenne d’emballage plastique, dont l’interprétation est en cours de discussion, pourrait inclure tout emballage contenant du plastique, même à titre résiduel ou en petite quantité. </a:t>
            </a:r>
            <a:r>
              <a:rPr lang="fr-FR" sz="1400" dirty="0"/>
              <a:t>»</a:t>
            </a:r>
          </a:p>
          <a:p>
            <a:pPr algn="just"/>
            <a:endParaRPr lang="fr-FR" sz="1400" dirty="0"/>
          </a:p>
          <a:p>
            <a:pPr algn="just"/>
            <a:r>
              <a:rPr lang="fr-FR" sz="1400" b="1" dirty="0"/>
              <a:t>Attention aux impacts organisationnels </a:t>
            </a:r>
            <a:r>
              <a:rPr lang="fr-FR" sz="1400" dirty="0"/>
              <a:t>«</a:t>
            </a:r>
            <a:r>
              <a:rPr lang="fr-FR" sz="1000" dirty="0"/>
              <a:t> Il est important de prendre en compte les </a:t>
            </a:r>
            <a:r>
              <a:rPr lang="fr-FR" sz="1400" b="1" dirty="0"/>
              <a:t>changements de pratiques </a:t>
            </a:r>
            <a:r>
              <a:rPr lang="fr-FR" sz="1000" dirty="0"/>
              <a:t>(temps, investissements, changement des organisations et des procédures, formation et accompagnement),</a:t>
            </a:r>
            <a:r>
              <a:rPr lang="fr-FR" sz="1400" dirty="0"/>
              <a:t> </a:t>
            </a:r>
            <a:r>
              <a:rPr lang="fr-FR" sz="1400" b="1" dirty="0"/>
              <a:t>de logistique et les impacts en matière de troubles musculo-squelettiques (TMS) </a:t>
            </a:r>
            <a:r>
              <a:rPr lang="fr-FR" sz="1000" dirty="0"/>
              <a:t>des professionnels du secteur et d’exposition à un risque plus grand de blessures (brûlures, coupures, etc.). »</a:t>
            </a:r>
          </a:p>
          <a:p>
            <a:pPr algn="just"/>
            <a:endParaRPr lang="fr-FR" sz="1400" dirty="0"/>
          </a:p>
          <a:p>
            <a:pPr marL="0" indent="0" algn="ctr">
              <a:buNone/>
            </a:pPr>
            <a:r>
              <a:rPr lang="fr-FR" sz="1400" b="1" dirty="0">
                <a:solidFill>
                  <a:srgbClr val="FF0000"/>
                </a:solidFill>
                <a:sym typeface="Wingdings" panose="05000000000000000000" pitchFamily="2" charset="2"/>
              </a:rPr>
              <a:t>Ambitions : </a:t>
            </a:r>
            <a:r>
              <a:rPr lang="fr-FR" sz="1400" b="1" dirty="0">
                <a:solidFill>
                  <a:srgbClr val="FF0000"/>
                </a:solidFill>
              </a:rPr>
              <a:t>Promouvoir un </a:t>
            </a:r>
            <a:r>
              <a:rPr lang="fr-FR" sz="2800" b="1" dirty="0">
                <a:solidFill>
                  <a:srgbClr val="FF0000"/>
                </a:solidFill>
              </a:rPr>
              <a:t>changement de paradigme </a:t>
            </a:r>
          </a:p>
          <a:p>
            <a:pPr marL="0" indent="0" algn="ctr">
              <a:buNone/>
            </a:pPr>
            <a:r>
              <a:rPr lang="fr-FR" sz="1400" b="1" dirty="0">
                <a:solidFill>
                  <a:srgbClr val="FF0000"/>
                </a:solidFill>
              </a:rPr>
              <a:t>(passer de l’usage unique du plastique vers des substituts ré-employables) </a:t>
            </a:r>
          </a:p>
          <a:p>
            <a:pPr marL="0" indent="0" algn="ctr">
              <a:buNone/>
            </a:pPr>
            <a:r>
              <a:rPr lang="fr-FR" sz="1400" b="1" dirty="0">
                <a:solidFill>
                  <a:srgbClr val="FF0000"/>
                </a:solidFill>
              </a:rPr>
              <a:t>&amp; tendre progressivement vers le zéro-plastique.</a:t>
            </a:r>
          </a:p>
        </p:txBody>
      </p:sp>
    </p:spTree>
    <p:extLst>
      <p:ext uri="{BB962C8B-B14F-4D97-AF65-F5344CB8AC3E}">
        <p14:creationId xmlns:p14="http://schemas.microsoft.com/office/powerpoint/2010/main" val="35167106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59333" y="3674700"/>
            <a:ext cx="6349935" cy="1440000"/>
          </a:xfrm>
          <a:prstGeom prst="rect">
            <a:avLst/>
          </a:prstGeom>
        </p:spPr>
      </p:pic>
    </p:spTree>
    <p:extLst>
      <p:ext uri="{BB962C8B-B14F-4D97-AF65-F5344CB8AC3E}">
        <p14:creationId xmlns:p14="http://schemas.microsoft.com/office/powerpoint/2010/main" val="284226174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1278</TotalTime>
  <Words>2451</Words>
  <Application>Microsoft Office PowerPoint</Application>
  <PresentationFormat>Affichage à l'écran (16:9)</PresentationFormat>
  <Paragraphs>290</Paragraphs>
  <Slides>33</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33</vt:i4>
      </vt:variant>
    </vt:vector>
  </HeadingPairs>
  <TitlesOfParts>
    <vt:vector size="38" baseType="lpstr">
      <vt:lpstr>Arial</vt:lpstr>
      <vt:lpstr>Calibri</vt:lpstr>
      <vt:lpstr>Webdings</vt:lpstr>
      <vt:lpstr>Wingdings 2</vt:lpstr>
      <vt:lpstr>Thème Office</vt:lpstr>
      <vt:lpstr>Webinaire  « Éliminer le plastique en restauration collective »   </vt:lpstr>
      <vt:lpstr> Webinaire "l’élimination du plastique en restauration collective" </vt:lpstr>
      <vt:lpstr> Webinaire "l’élimination du plastique en restauration collective" </vt:lpstr>
      <vt:lpstr>Présentation PowerPoint</vt:lpstr>
      <vt:lpstr>Webinaire "l’élimination du plastique en restauration collective"</vt:lpstr>
      <vt:lpstr>Webinaire "l’élimination du plastique en restauration collective"</vt:lpstr>
      <vt:lpstr>L’ARBE en bref</vt:lpstr>
      <vt:lpstr>La mission régionale zéro déchet plastique de de l’ARBE</vt:lpstr>
      <vt:lpstr>Présentation PowerPoint</vt:lpstr>
      <vt:lpstr>Présentation PowerPoint</vt:lpstr>
      <vt:lpstr>De quoi parle-t-on ?</vt:lpstr>
      <vt:lpstr>De quoi parle-t-on ?</vt:lpstr>
      <vt:lpstr>De quoi parle-t-on ?</vt:lpstr>
      <vt:lpstr>De quoi parle-t-on ? </vt:lpstr>
      <vt:lpstr>De quoi parle-t-on ? </vt:lpstr>
      <vt:lpstr>De quoi parle-t-on ? </vt:lpstr>
      <vt:lpstr>Impacts et chiffres clés</vt:lpstr>
      <vt:lpstr>Impacts et chiffres clés</vt:lpstr>
      <vt:lpstr>Impacts et chiffres clés</vt:lpstr>
      <vt:lpstr>Impacts et chiffres clés</vt:lpstr>
      <vt:lpstr>Impacts et chiffres clés</vt:lpstr>
      <vt:lpstr>Impacts et chiffres clés</vt:lpstr>
      <vt:lpstr>Impacts et chiffres clés</vt:lpstr>
      <vt:lpstr>Présentation PowerPoint</vt:lpstr>
      <vt:lpstr>Actualité réglementaire</vt:lpstr>
      <vt:lpstr>Avis n°87 du CNA</vt:lpstr>
      <vt:lpstr>Loi EGALIM</vt:lpstr>
      <vt:lpstr>Avis n°87 : rappel des définitions</vt:lpstr>
      <vt:lpstr>Avis n°87 : rappel des définitions</vt:lpstr>
      <vt:lpstr>Loi AGEC – Art 77 : Les fontaines</vt:lpstr>
      <vt:lpstr>Loi AGEC – Art 58 : les « 3R »</vt:lpstr>
      <vt:lpstr>Avis n°87 : Points de vigilance</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ARPE PACA - Fanny LANASPEZE</dc:creator>
  <cp:lastModifiedBy>Samantha KHALIZOFF</cp:lastModifiedBy>
  <cp:revision>156</cp:revision>
  <dcterms:created xsi:type="dcterms:W3CDTF">2014-03-14T14:38:56Z</dcterms:created>
  <dcterms:modified xsi:type="dcterms:W3CDTF">2022-05-12T08:41:17Z</dcterms:modified>
</cp:coreProperties>
</file>