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4" r:id="rId4"/>
    <p:sldId id="258" r:id="rId5"/>
    <p:sldId id="263" r:id="rId6"/>
    <p:sldId id="259" r:id="rId7"/>
    <p:sldId id="271" r:id="rId8"/>
    <p:sldId id="272" r:id="rId9"/>
    <p:sldId id="27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fr-FR"/>
              <a:t>Modifiez le style du titre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5/9/2022</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‹N°›</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ncho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fr-FR"/>
              <a:t>Modifiez le style du titre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48A87A34-81AB-432B-8DAE-1953F412C126}" type="datetimeFigureOut">
              <a:rPr lang="en-US" dirty="0"/>
              <a:t>5/9/2022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fr-FR"/>
              <a:t>Modifiez le style du titre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5/9/2022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fr-FR"/>
              <a:t>Modifiez le style du titre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Content Placeholder 3"/>
          <p:cNvSpPr>
            <a:spLocks noGrp="1"/>
          </p:cNvSpPr>
          <p:nvPr>
            <p:ph sz="half" idx="2"/>
          </p:nvPr>
        </p:nvSpPr>
        <p:spPr>
          <a:xfrm>
            <a:off x="1447191" y="2824269"/>
            <a:ext cx="4645152" cy="264445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Content Placeholder 5"/>
          <p:cNvSpPr>
            <a:spLocks noGrp="1"/>
          </p:cNvSpPr>
          <p:nvPr>
            <p:ph sz="quarter" idx="4"/>
          </p:nvPr>
        </p:nvSpPr>
        <p:spPr>
          <a:xfrm>
            <a:off x="6412362" y="2821491"/>
            <a:ext cx="4645152" cy="2637371"/>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5/9/2022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‹N°›</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5/9/2022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5/9/2022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fr-FR"/>
              <a:t>Modifiez le style du titre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dirty="0"/>
              <a:t>5/9/2022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5/9/2022</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fr-FR"/>
              <a:t>Modifiez le style du titre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5/9/2022</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‹N°›</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D78B65-C3A9-883D-2DD5-441E6D50AAFA}"/>
              </a:ext>
            </a:extLst>
          </p:cNvPr>
          <p:cNvSpPr>
            <a:spLocks noGrp="1"/>
          </p:cNvSpPr>
          <p:nvPr>
            <p:ph type="ctrTitle"/>
          </p:nvPr>
        </p:nvSpPr>
        <p:spPr/>
        <p:txBody>
          <a:bodyPr>
            <a:normAutofit/>
          </a:bodyPr>
          <a:lstStyle/>
          <a:p>
            <a:r>
              <a:rPr lang="fr-FR" sz="3600" dirty="0"/>
              <a:t>travail de la communauté de  communes du Guillestrois et du Queyras sur le portage des repas à domicile</a:t>
            </a:r>
          </a:p>
        </p:txBody>
      </p:sp>
      <p:sp>
        <p:nvSpPr>
          <p:cNvPr id="3" name="Sous-titre 2">
            <a:extLst>
              <a:ext uri="{FF2B5EF4-FFF2-40B4-BE49-F238E27FC236}">
                <a16:creationId xmlns:a16="http://schemas.microsoft.com/office/drawing/2014/main" id="{F0FC9899-0753-ECC9-D557-8975747C2209}"/>
              </a:ext>
            </a:extLst>
          </p:cNvPr>
          <p:cNvSpPr>
            <a:spLocks noGrp="1"/>
          </p:cNvSpPr>
          <p:nvPr>
            <p:ph type="subTitle" idx="1"/>
          </p:nvPr>
        </p:nvSpPr>
        <p:spPr/>
        <p:txBody>
          <a:bodyPr/>
          <a:lstStyle/>
          <a:p>
            <a:r>
              <a:rPr lang="fr-FR" dirty="0"/>
              <a:t>Réflexion sur le passage en contenant lavables</a:t>
            </a:r>
          </a:p>
        </p:txBody>
      </p:sp>
    </p:spTree>
    <p:extLst>
      <p:ext uri="{BB962C8B-B14F-4D97-AF65-F5344CB8AC3E}">
        <p14:creationId xmlns:p14="http://schemas.microsoft.com/office/powerpoint/2010/main" val="5304233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8E70714-3346-1AC2-7D70-0CB6A4D76725}"/>
              </a:ext>
            </a:extLst>
          </p:cNvPr>
          <p:cNvSpPr>
            <a:spLocks noGrp="1"/>
          </p:cNvSpPr>
          <p:nvPr>
            <p:ph type="title"/>
          </p:nvPr>
        </p:nvSpPr>
        <p:spPr/>
        <p:txBody>
          <a:bodyPr/>
          <a:lstStyle/>
          <a:p>
            <a:r>
              <a:rPr lang="fr-FR" dirty="0"/>
              <a:t>Le territoire </a:t>
            </a:r>
          </a:p>
        </p:txBody>
      </p:sp>
      <p:sp>
        <p:nvSpPr>
          <p:cNvPr id="3" name="Espace réservé du contenu 2">
            <a:extLst>
              <a:ext uri="{FF2B5EF4-FFF2-40B4-BE49-F238E27FC236}">
                <a16:creationId xmlns:a16="http://schemas.microsoft.com/office/drawing/2014/main" id="{B7AC2794-13F9-4ABF-C643-266DC6228655}"/>
              </a:ext>
            </a:extLst>
          </p:cNvPr>
          <p:cNvSpPr>
            <a:spLocks noGrp="1"/>
          </p:cNvSpPr>
          <p:nvPr>
            <p:ph idx="1"/>
          </p:nvPr>
        </p:nvSpPr>
        <p:spPr>
          <a:xfrm>
            <a:off x="1451578" y="2024121"/>
            <a:ext cx="9603275" cy="3450613"/>
          </a:xfrm>
        </p:spPr>
        <p:txBody>
          <a:bodyPr>
            <a:normAutofit fontScale="92500" lnSpcReduction="20000"/>
          </a:bodyPr>
          <a:lstStyle/>
          <a:p>
            <a:pPr marL="0" indent="0" algn="just">
              <a:buNone/>
            </a:pPr>
            <a:r>
              <a:rPr lang="fr-FR" sz="1800" dirty="0">
                <a:effectLst/>
                <a:latin typeface="Calibri" panose="020F0502020204030204" pitchFamily="34" charset="0"/>
                <a:ea typeface="Times New Roman" panose="02020603050405020304" pitchFamily="18" charset="0"/>
              </a:rPr>
              <a:t>La Communauté de Communes du Guillestrois et du Queyras, territoire de montagne et rural de 83 100 hectares environ. </a:t>
            </a:r>
            <a:endParaRPr lang="fr-FR" sz="1800" dirty="0">
              <a:effectLst/>
              <a:latin typeface="Times New Roman" panose="02020603050405020304" pitchFamily="18" charset="0"/>
              <a:ea typeface="Times New Roman" panose="02020603050405020304" pitchFamily="18" charset="0"/>
            </a:endParaRPr>
          </a:p>
          <a:p>
            <a:pPr marL="0" indent="0" algn="just">
              <a:buNone/>
            </a:pPr>
            <a:r>
              <a:rPr lang="fr-FR" sz="1800" dirty="0">
                <a:solidFill>
                  <a:srgbClr val="000000"/>
                </a:solidFill>
                <a:effectLst/>
                <a:latin typeface="Calibri" panose="020F0502020204030204" pitchFamily="34" charset="0"/>
                <a:ea typeface="Times New Roman" panose="02020603050405020304" pitchFamily="18" charset="0"/>
              </a:rPr>
              <a:t>Créée en octobre 2016 par arrêté préfectoral et entrée en vigueur au 1er janvier 2017,</a:t>
            </a:r>
            <a:r>
              <a:rPr lang="fr-FR" sz="1800" dirty="0">
                <a:effectLst/>
                <a:latin typeface="Calibri" panose="020F0502020204030204" pitchFamily="34" charset="0"/>
                <a:ea typeface="Times New Roman" panose="02020603050405020304" pitchFamily="18" charset="0"/>
              </a:rPr>
              <a:t> elle regroupe les 15 communes suivantes : Eygliers, Guillestre, Mont-Dauphin, Réotier, Risoul, Saint- Clément-sur-Durance, Saint Crépin, et Vars, Abriès-Ristolas, Aiguilles, Arvieux, Ceillac, Château-Ville-Vieille, Molines-en-Queyras et Saint-Véran. La population permanente totale est d’environ 8250 habitants.</a:t>
            </a:r>
            <a:endParaRPr lang="fr-FR" sz="1800" dirty="0">
              <a:effectLst/>
              <a:latin typeface="Times New Roman" panose="02020603050405020304" pitchFamily="18" charset="0"/>
              <a:ea typeface="Times New Roman" panose="02020603050405020304" pitchFamily="18" charset="0"/>
            </a:endParaRPr>
          </a:p>
          <a:p>
            <a:pPr marL="0" indent="0" algn="just">
              <a:buNone/>
            </a:pPr>
            <a:r>
              <a:rPr lang="fr-FR" sz="1800" dirty="0">
                <a:effectLst/>
                <a:latin typeface="Calibri" panose="020F0502020204030204" pitchFamily="34" charset="0"/>
                <a:ea typeface="Times New Roman" panose="02020603050405020304" pitchFamily="18" charset="0"/>
              </a:rPr>
              <a:t>Le Guillestrois est le point d'accès de plusieurs vallées, dont celles du Queyras par les gorges du Guil, et la Vallée de l'Ubaye par le Col de Vars, puis le Valle </a:t>
            </a:r>
            <a:r>
              <a:rPr lang="fr-FR" sz="1800" dirty="0" err="1">
                <a:effectLst/>
                <a:latin typeface="Calibri" panose="020F0502020204030204" pitchFamily="34" charset="0"/>
                <a:ea typeface="Times New Roman" panose="02020603050405020304" pitchFamily="18" charset="0"/>
              </a:rPr>
              <a:t>Stura</a:t>
            </a:r>
            <a:r>
              <a:rPr lang="fr-FR" sz="1800" dirty="0">
                <a:effectLst/>
                <a:latin typeface="Calibri" panose="020F0502020204030204" pitchFamily="34" charset="0"/>
                <a:ea typeface="Times New Roman" panose="02020603050405020304" pitchFamily="18" charset="0"/>
              </a:rPr>
              <a:t> en Italie par le Col de Larche. </a:t>
            </a:r>
          </a:p>
          <a:p>
            <a:pPr marL="0" indent="0" algn="just">
              <a:buNone/>
            </a:pPr>
            <a:r>
              <a:rPr lang="fr-FR" sz="1800" dirty="0">
                <a:effectLst/>
                <a:latin typeface="Calibri" panose="020F0502020204030204" pitchFamily="34" charset="0"/>
                <a:ea typeface="Times New Roman" panose="02020603050405020304" pitchFamily="18" charset="0"/>
              </a:rPr>
              <a:t>Le Queyras, bien que plus enclavé notamment en hiver, représente l'été une porte d'entrée vers l'Italie avec le Col Agnel et vers la Vallée de Cervières et le Briançonnais par le Col Izoard. Dans la Vallée de la Durance, le Guillestrois / Queyras est voisin du Pays des Ecrins et de l'Embrunais.</a:t>
            </a:r>
            <a:endParaRPr lang="fr-FR" sz="1800" dirty="0">
              <a:effectLst/>
              <a:latin typeface="Times New Roman" panose="02020603050405020304" pitchFamily="18" charset="0"/>
              <a:ea typeface="Times New Roman" panose="02020603050405020304" pitchFamily="18" charset="0"/>
            </a:endParaRPr>
          </a:p>
          <a:p>
            <a:pPr marL="0" indent="0" algn="just">
              <a:buNone/>
            </a:pPr>
            <a:endParaRPr lang="fr-FR"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898595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5F893C44-8DFE-B8A1-1C98-BB1F0353F0F8}"/>
              </a:ext>
            </a:extLst>
          </p:cNvPr>
          <p:cNvPicPr>
            <a:picLocks noChangeAspect="1"/>
          </p:cNvPicPr>
          <p:nvPr/>
        </p:nvPicPr>
        <p:blipFill>
          <a:blip r:embed="rId2"/>
          <a:stretch>
            <a:fillRect/>
          </a:stretch>
        </p:blipFill>
        <p:spPr>
          <a:xfrm>
            <a:off x="1600293" y="0"/>
            <a:ext cx="8610840" cy="6090407"/>
          </a:xfrm>
          <a:prstGeom prst="rect">
            <a:avLst/>
          </a:prstGeom>
        </p:spPr>
      </p:pic>
    </p:spTree>
    <p:extLst>
      <p:ext uri="{BB962C8B-B14F-4D97-AF65-F5344CB8AC3E}">
        <p14:creationId xmlns:p14="http://schemas.microsoft.com/office/powerpoint/2010/main" val="26462245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E049159-1C9F-ECCD-F1A3-CB3098B3FC5B}"/>
              </a:ext>
            </a:extLst>
          </p:cNvPr>
          <p:cNvSpPr>
            <a:spLocks noGrp="1"/>
          </p:cNvSpPr>
          <p:nvPr>
            <p:ph type="title"/>
          </p:nvPr>
        </p:nvSpPr>
        <p:spPr/>
        <p:txBody>
          <a:bodyPr/>
          <a:lstStyle/>
          <a:p>
            <a:r>
              <a:rPr lang="fr-FR" dirty="0"/>
              <a:t>Le fonctionnement</a:t>
            </a:r>
          </a:p>
        </p:txBody>
      </p:sp>
      <p:sp>
        <p:nvSpPr>
          <p:cNvPr id="3" name="Espace réservé du contenu 2">
            <a:extLst>
              <a:ext uri="{FF2B5EF4-FFF2-40B4-BE49-F238E27FC236}">
                <a16:creationId xmlns:a16="http://schemas.microsoft.com/office/drawing/2014/main" id="{D5929F74-F7D0-3323-5043-3DE4EBE38C47}"/>
              </a:ext>
            </a:extLst>
          </p:cNvPr>
          <p:cNvSpPr>
            <a:spLocks noGrp="1"/>
          </p:cNvSpPr>
          <p:nvPr>
            <p:ph idx="1"/>
          </p:nvPr>
        </p:nvSpPr>
        <p:spPr/>
        <p:txBody>
          <a:bodyPr>
            <a:normAutofit/>
          </a:bodyPr>
          <a:lstStyle/>
          <a:p>
            <a:pPr marL="0" indent="0">
              <a:buNone/>
            </a:pPr>
            <a:r>
              <a:rPr lang="fr-FR" sz="1600" dirty="0"/>
              <a:t>La communauté de communes du Guillestrois et du Queyras est engagée dans sa politique « Action sociale d'intérêt communautaire » dans  le maintien à domicile par des services dédiés :</a:t>
            </a:r>
          </a:p>
          <a:p>
            <a:pPr marL="0" indent="0">
              <a:buNone/>
            </a:pPr>
            <a:r>
              <a:rPr lang="fr-FR" sz="1600" dirty="0"/>
              <a:t>- Service d’aides à domicile pour une aide de 1er niveau non médicalisée,</a:t>
            </a:r>
          </a:p>
          <a:p>
            <a:pPr marL="0" indent="0">
              <a:buNone/>
            </a:pPr>
            <a:r>
              <a:rPr lang="fr-FR" sz="1600" dirty="0"/>
              <a:t>- Service de portage des repas à l’intention des personnes en perte d’autonomie.</a:t>
            </a:r>
          </a:p>
          <a:p>
            <a:pPr marL="0" indent="0">
              <a:buNone/>
            </a:pPr>
            <a:r>
              <a:rPr lang="fr-FR" sz="1600" dirty="0"/>
              <a:t>Etat des lieux général</a:t>
            </a:r>
          </a:p>
          <a:p>
            <a:pPr marL="0" indent="0">
              <a:buNone/>
            </a:pPr>
            <a:r>
              <a:rPr lang="fr-FR" sz="1600" dirty="0"/>
              <a:t>Depuis le 2 janvier 2019, dans le Guillestrois comme dans le Queyras, les repas sont confectionnés par l’hôpital local (situé à Aiguilles). Le pain pour le Guillestrois est fourni par la boulangerie le Fournil d’Anthony (Saint-Crépin) et pour le Queyras le pain est fourni par la boulangerie les nuits blanches (située à Aiguilles).</a:t>
            </a:r>
          </a:p>
          <a:p>
            <a:pPr marL="0" indent="0">
              <a:buNone/>
            </a:pPr>
            <a:r>
              <a:rPr lang="fr-FR" sz="1600" dirty="0"/>
              <a:t>Ce service est proposé à l’ensemble des personnes habitant les 15 communes du territoire.</a:t>
            </a:r>
          </a:p>
        </p:txBody>
      </p:sp>
    </p:spTree>
    <p:extLst>
      <p:ext uri="{BB962C8B-B14F-4D97-AF65-F5344CB8AC3E}">
        <p14:creationId xmlns:p14="http://schemas.microsoft.com/office/powerpoint/2010/main" val="10525981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2">
            <a:extLst>
              <a:ext uri="{FF2B5EF4-FFF2-40B4-BE49-F238E27FC236}">
                <a16:creationId xmlns:a16="http://schemas.microsoft.com/office/drawing/2014/main" id="{197E3C7B-9907-5433-EC16-EADFCF6DB15E}"/>
              </a:ext>
            </a:extLst>
          </p:cNvPr>
          <p:cNvSpPr txBox="1">
            <a:spLocks/>
          </p:cNvSpPr>
          <p:nvPr/>
        </p:nvSpPr>
        <p:spPr>
          <a:xfrm>
            <a:off x="1384467" y="604007"/>
            <a:ext cx="9603275" cy="4249941"/>
          </a:xfrm>
          <a:prstGeom prst="rect">
            <a:avLst/>
          </a:prstGeom>
        </p:spPr>
        <p:txBody>
          <a:bodyPr>
            <a:normAutofit fontScale="85000" lnSpcReduction="1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buFont typeface="Arial" panose="020B0604020202020204" pitchFamily="34" charset="0"/>
              <a:buNone/>
            </a:pPr>
            <a:r>
              <a:rPr lang="fr-FR" sz="1900" dirty="0"/>
              <a:t>Ce service de portage de repas vient en complément des autres services à la personne que sont les aides à domicile et les soins infirmiers qui permettent un plus long maintien à domicile des personnes âgées …. </a:t>
            </a:r>
          </a:p>
          <a:p>
            <a:pPr marL="0" indent="0">
              <a:buFont typeface="Arial" panose="020B0604020202020204" pitchFamily="34" charset="0"/>
              <a:buNone/>
            </a:pPr>
            <a:r>
              <a:rPr lang="fr-FR" sz="1900" dirty="0"/>
              <a:t>Les agents en charge de ce portage repas ont également un rôle de veille sociale sur le bien être des bénéficiaires qui sont entre 50 et 60, ce qui représente entre 250 et 300 repas par semaine .</a:t>
            </a:r>
          </a:p>
          <a:p>
            <a:pPr marL="0" indent="0">
              <a:buFont typeface="Arial" panose="020B0604020202020204" pitchFamily="34" charset="0"/>
              <a:buNone/>
            </a:pPr>
            <a:r>
              <a:rPr lang="fr-FR" sz="1900" dirty="0"/>
              <a:t>2 tournées sont effectuées, les repas sont livrés 3 jours par semaines : lundi, mercredi et vendredi</a:t>
            </a:r>
          </a:p>
          <a:p>
            <a:pPr marL="0" indent="0">
              <a:buFont typeface="Arial" panose="020B0604020202020204" pitchFamily="34" charset="0"/>
              <a:buNone/>
            </a:pPr>
            <a:endParaRPr lang="fr-FR" sz="1900" b="1" dirty="0"/>
          </a:p>
          <a:p>
            <a:pPr marL="0" indent="0">
              <a:buFont typeface="Arial" panose="020B0604020202020204" pitchFamily="34" charset="0"/>
              <a:buNone/>
            </a:pPr>
            <a:r>
              <a:rPr lang="fr-FR" sz="1900" b="1" dirty="0"/>
              <a:t>Particularité du service « portage de repas » sur les communes du Queyras : </a:t>
            </a:r>
          </a:p>
          <a:p>
            <a:pPr marL="0" indent="0">
              <a:buFont typeface="Arial" panose="020B0604020202020204" pitchFamily="34" charset="0"/>
              <a:buNone/>
            </a:pPr>
            <a:r>
              <a:rPr lang="fr-FR" sz="1900" dirty="0"/>
              <a:t>Les communes d’Abriès-Ristolas et de Molines-en-Queyras ont mis en place un service de cantine scolaire sur leurs territoires moyennant un groupement de commande.</a:t>
            </a:r>
          </a:p>
          <a:p>
            <a:pPr marL="0" indent="0">
              <a:buFont typeface="Arial" panose="020B0604020202020204" pitchFamily="34" charset="0"/>
              <a:buNone/>
            </a:pPr>
            <a:r>
              <a:rPr lang="fr-FR" sz="1900" dirty="0"/>
              <a:t>Dans un souci de mutualisation et d’optimisation des coûts liés au service, ces communes ont sollicité la CCGQ pour qu’elle puisse également livrer les repas auprès de leurs cantines, sachant que ces repas sont confectionnés par le même prestataire, l’hôpital local d’Aiguilles.</a:t>
            </a:r>
          </a:p>
          <a:p>
            <a:pPr marL="0" indent="0">
              <a:buFont typeface="Arial" panose="020B0604020202020204" pitchFamily="34" charset="0"/>
              <a:buNone/>
            </a:pPr>
            <a:endParaRPr lang="fr-FR" dirty="0"/>
          </a:p>
        </p:txBody>
      </p:sp>
    </p:spTree>
    <p:extLst>
      <p:ext uri="{BB962C8B-B14F-4D97-AF65-F5344CB8AC3E}">
        <p14:creationId xmlns:p14="http://schemas.microsoft.com/office/powerpoint/2010/main" val="5909923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BA76C29-9C79-6790-90F2-9737CF4C7B45}"/>
              </a:ext>
            </a:extLst>
          </p:cNvPr>
          <p:cNvSpPr>
            <a:spLocks noGrp="1"/>
          </p:cNvSpPr>
          <p:nvPr>
            <p:ph type="title"/>
          </p:nvPr>
        </p:nvSpPr>
        <p:spPr/>
        <p:txBody>
          <a:bodyPr/>
          <a:lstStyle/>
          <a:p>
            <a:r>
              <a:rPr lang="fr-FR" dirty="0"/>
              <a:t>Constat et expérimentation</a:t>
            </a:r>
          </a:p>
        </p:txBody>
      </p:sp>
      <p:sp>
        <p:nvSpPr>
          <p:cNvPr id="3" name="Espace réservé du contenu 2">
            <a:extLst>
              <a:ext uri="{FF2B5EF4-FFF2-40B4-BE49-F238E27FC236}">
                <a16:creationId xmlns:a16="http://schemas.microsoft.com/office/drawing/2014/main" id="{2A5A782B-68FF-B8C4-FCB6-9B723F49935A}"/>
              </a:ext>
            </a:extLst>
          </p:cNvPr>
          <p:cNvSpPr>
            <a:spLocks noGrp="1"/>
          </p:cNvSpPr>
          <p:nvPr>
            <p:ph idx="1"/>
          </p:nvPr>
        </p:nvSpPr>
        <p:spPr>
          <a:xfrm>
            <a:off x="1451580" y="2015732"/>
            <a:ext cx="7667254" cy="2988515"/>
          </a:xfrm>
        </p:spPr>
        <p:txBody>
          <a:bodyPr>
            <a:normAutofit/>
          </a:bodyPr>
          <a:lstStyle/>
          <a:p>
            <a:pPr marL="0" indent="0" algn="just">
              <a:lnSpc>
                <a:spcPts val="1600"/>
              </a:lnSpc>
              <a:buNone/>
            </a:pPr>
            <a:r>
              <a:rPr lang="fr-FR" sz="1600" dirty="0">
                <a:effectLst/>
                <a:latin typeface="Calibri" panose="020F0502020204030204" pitchFamily="34" charset="0"/>
                <a:ea typeface="Times New Roman" panose="02020603050405020304" pitchFamily="18" charset="0"/>
                <a:cs typeface="Times New Roman" panose="02020603050405020304" pitchFamily="18" charset="0"/>
              </a:rPr>
              <a:t>La commission composée d’élus en charge de la vie sociale et des services de proximité a souhaité travailler sur une évolution du fonctionnement. </a:t>
            </a:r>
          </a:p>
          <a:p>
            <a:pPr marL="0" indent="0" algn="just">
              <a:lnSpc>
                <a:spcPts val="1600"/>
              </a:lnSpc>
              <a:buNone/>
            </a:pPr>
            <a:r>
              <a:rPr lang="fr-FR" sz="1600" dirty="0">
                <a:latin typeface="Calibri" panose="020F0502020204030204" pitchFamily="34" charset="0"/>
                <a:ea typeface="Times New Roman" panose="02020603050405020304" pitchFamily="18" charset="0"/>
                <a:cs typeface="Times New Roman" panose="02020603050405020304" pitchFamily="18" charset="0"/>
              </a:rPr>
              <a:t>En effet, dans le cadre de la politique « zéro déchets » de notre communauté de communes, l’utilisation de contenants lavables pour ce service est incontournable.</a:t>
            </a:r>
          </a:p>
          <a:p>
            <a:pPr marL="0" indent="0" algn="just">
              <a:lnSpc>
                <a:spcPts val="1600"/>
              </a:lnSpc>
              <a:buNone/>
            </a:pPr>
            <a:r>
              <a:rPr lang="fr-FR" sz="1600" dirty="0">
                <a:latin typeface="Calibri" panose="020F0502020204030204" pitchFamily="34" charset="0"/>
                <a:ea typeface="Times New Roman" panose="02020603050405020304" pitchFamily="18" charset="0"/>
                <a:cs typeface="Times New Roman" panose="02020603050405020304" pitchFamily="18" charset="0"/>
              </a:rPr>
              <a:t>Une réflexion à donc été engagée et un test « grandeur nature » a été réalisé sur la tournée du Queyras à l’automne 2020 :</a:t>
            </a:r>
          </a:p>
          <a:p>
            <a:pPr marL="0" indent="0" algn="just">
              <a:lnSpc>
                <a:spcPts val="1600"/>
              </a:lnSpc>
              <a:buNone/>
            </a:pPr>
            <a:r>
              <a:rPr lang="fr-FR" sz="1600" dirty="0">
                <a:latin typeface="Calibri" panose="020F0502020204030204" pitchFamily="34" charset="0"/>
                <a:ea typeface="Times New Roman" panose="02020603050405020304" pitchFamily="18" charset="0"/>
                <a:cs typeface="Times New Roman" panose="02020603050405020304" pitchFamily="18" charset="0"/>
              </a:rPr>
              <a:t>Nous avons choisi de réaliser cette expérimentation sur la moitié du territoire concerné par le service, nous avons fait l’acquisition de contenant en verre empilable en 3 tailles différentes avec un couvercle facile à enlever.</a:t>
            </a:r>
          </a:p>
          <a:p>
            <a:pPr marL="0" indent="0" algn="just">
              <a:lnSpc>
                <a:spcPts val="1600"/>
              </a:lnSpc>
              <a:buNone/>
            </a:pPr>
            <a:r>
              <a:rPr lang="fr-FR" sz="1600" dirty="0">
                <a:latin typeface="Calibri" panose="020F0502020204030204" pitchFamily="34" charset="0"/>
                <a:ea typeface="Times New Roman" panose="02020603050405020304" pitchFamily="18" charset="0"/>
                <a:cs typeface="Times New Roman" panose="02020603050405020304" pitchFamily="18" charset="0"/>
              </a:rPr>
              <a:t>Nous avons utilisé des sacs de transports en coton recyclable et lavable à 60°.</a:t>
            </a:r>
          </a:p>
          <a:p>
            <a:pPr marL="0" indent="0" algn="just">
              <a:lnSpc>
                <a:spcPts val="1600"/>
              </a:lnSpc>
              <a:buNone/>
            </a:pPr>
            <a:endParaRPr lang="fr-FR" sz="1600" dirty="0">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6" name="Image 5">
            <a:extLst>
              <a:ext uri="{FF2B5EF4-FFF2-40B4-BE49-F238E27FC236}">
                <a16:creationId xmlns:a16="http://schemas.microsoft.com/office/drawing/2014/main" id="{B7ABB177-B2E0-5CA9-DE88-9CC404923BC1}"/>
              </a:ext>
            </a:extLst>
          </p:cNvPr>
          <p:cNvPicPr>
            <a:picLocks noChangeAspect="1"/>
          </p:cNvPicPr>
          <p:nvPr/>
        </p:nvPicPr>
        <p:blipFill>
          <a:blip r:embed="rId2"/>
          <a:stretch>
            <a:fillRect/>
          </a:stretch>
        </p:blipFill>
        <p:spPr>
          <a:xfrm>
            <a:off x="9286861" y="2256639"/>
            <a:ext cx="2259778" cy="2587056"/>
          </a:xfrm>
          <a:prstGeom prst="rect">
            <a:avLst/>
          </a:prstGeom>
        </p:spPr>
      </p:pic>
    </p:spTree>
    <p:extLst>
      <p:ext uri="{BB962C8B-B14F-4D97-AF65-F5344CB8AC3E}">
        <p14:creationId xmlns:p14="http://schemas.microsoft.com/office/powerpoint/2010/main" val="39740213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2">
            <a:extLst>
              <a:ext uri="{FF2B5EF4-FFF2-40B4-BE49-F238E27FC236}">
                <a16:creationId xmlns:a16="http://schemas.microsoft.com/office/drawing/2014/main" id="{B3B6553A-B30E-89C8-D7E7-90016BB76CE7}"/>
              </a:ext>
            </a:extLst>
          </p:cNvPr>
          <p:cNvSpPr txBox="1">
            <a:spLocks/>
          </p:cNvSpPr>
          <p:nvPr/>
        </p:nvSpPr>
        <p:spPr>
          <a:xfrm>
            <a:off x="1384467" y="337934"/>
            <a:ext cx="9603275" cy="4989075"/>
          </a:xfrm>
          <a:prstGeom prst="rect">
            <a:avLst/>
          </a:prstGeom>
        </p:spPr>
        <p:txBody>
          <a:bodyPr>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algn="just">
              <a:lnSpc>
                <a:spcPts val="1600"/>
              </a:lnSpc>
            </a:pPr>
            <a:r>
              <a:rPr lang="fr-FR" sz="1600" b="1" dirty="0">
                <a:latin typeface="Calibri" panose="020F0502020204030204" pitchFamily="34" charset="0"/>
                <a:cs typeface="Times New Roman" panose="02020603050405020304" pitchFamily="18" charset="0"/>
              </a:rPr>
              <a:t>La tournée </a:t>
            </a:r>
          </a:p>
          <a:p>
            <a:pPr marL="0" indent="0" algn="just">
              <a:lnSpc>
                <a:spcPts val="1600"/>
              </a:lnSpc>
              <a:buNone/>
            </a:pPr>
            <a:r>
              <a:rPr lang="fr-FR" sz="1600" dirty="0">
                <a:effectLst/>
                <a:latin typeface="Calibri" panose="020F0502020204030204" pitchFamily="34" charset="0"/>
                <a:ea typeface="Times New Roman" panose="02020603050405020304" pitchFamily="18" charset="0"/>
                <a:cs typeface="Times New Roman" panose="02020603050405020304" pitchFamily="18" charset="0"/>
              </a:rPr>
              <a:t>Nous comptons entre 20 et 25 bénéficiaires chaque jour qui résident sur l’ensemble du territoire.</a:t>
            </a:r>
          </a:p>
          <a:p>
            <a:pPr marL="0" indent="0" algn="just">
              <a:lnSpc>
                <a:spcPts val="1600"/>
              </a:lnSpc>
              <a:buFont typeface="Arial" panose="020B0604020202020204" pitchFamily="34" charset="0"/>
              <a:buNone/>
            </a:pPr>
            <a:r>
              <a:rPr lang="fr-FR" sz="1600" dirty="0">
                <a:latin typeface="Calibri" panose="020F0502020204030204" pitchFamily="34" charset="0"/>
                <a:ea typeface="Times New Roman" panose="02020603050405020304" pitchFamily="18" charset="0"/>
                <a:cs typeface="Times New Roman" panose="02020603050405020304" pitchFamily="18" charset="0"/>
              </a:rPr>
              <a:t>L’agent se rend à l’hôpital pour récupérer les plateaux repas et le pain (Aiguilles) et débute ensuite sa tournée chez les bénéficiaires et auprès des cantines et crèches.</a:t>
            </a:r>
          </a:p>
          <a:p>
            <a:pPr marL="0" indent="0" algn="just">
              <a:lnSpc>
                <a:spcPts val="1600"/>
              </a:lnSpc>
              <a:buFont typeface="Arial" panose="020B0604020202020204" pitchFamily="34" charset="0"/>
              <a:buNone/>
            </a:pPr>
            <a:r>
              <a:rPr lang="fr-FR" sz="1600" dirty="0">
                <a:latin typeface="Calibri" panose="020F0502020204030204" pitchFamily="34" charset="0"/>
                <a:ea typeface="Times New Roman" panose="02020603050405020304" pitchFamily="18" charset="0"/>
                <a:cs typeface="Times New Roman" panose="02020603050405020304" pitchFamily="18" charset="0"/>
              </a:rPr>
              <a:t>Les plateaux repas pour les personnes en perte d’autonomie sont confectionnés en sachet individuel et journalier, les repas des cantines et crèches sont confectionnés en « plat gastro » (plus volumineux).</a:t>
            </a:r>
          </a:p>
          <a:p>
            <a:pPr marL="0" indent="0" algn="just">
              <a:lnSpc>
                <a:spcPts val="1600"/>
              </a:lnSpc>
              <a:buFont typeface="Arial" panose="020B0604020202020204" pitchFamily="34" charset="0"/>
              <a:buNone/>
            </a:pPr>
            <a:endParaRPr lang="fr-FR" sz="16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ts val="1600"/>
              </a:lnSpc>
            </a:pPr>
            <a:r>
              <a:rPr lang="fr-FR" sz="1600" b="1" dirty="0">
                <a:latin typeface="Calibri" panose="020F0502020204030204" pitchFamily="34" charset="0"/>
                <a:ea typeface="Times New Roman" panose="02020603050405020304" pitchFamily="18" charset="0"/>
                <a:cs typeface="Times New Roman" panose="02020603050405020304" pitchFamily="18" charset="0"/>
              </a:rPr>
              <a:t>Quels sont été les avantages et les inconvénients de cette expérimentation pour la CCGQ ?</a:t>
            </a:r>
          </a:p>
          <a:p>
            <a:pPr marL="0" indent="0" algn="just">
              <a:lnSpc>
                <a:spcPts val="1600"/>
              </a:lnSpc>
              <a:buNone/>
            </a:pPr>
            <a:r>
              <a:rPr lang="fr-FR" sz="1600" b="1" dirty="0">
                <a:effectLst/>
                <a:latin typeface="Calibri" panose="020F0502020204030204" pitchFamily="34" charset="0"/>
                <a:ea typeface="Times New Roman" panose="02020603050405020304" pitchFamily="18" charset="0"/>
                <a:cs typeface="Times New Roman" panose="02020603050405020304" pitchFamily="18" charset="0"/>
              </a:rPr>
              <a:t>Les avantages : </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p>
            <a:pPr marL="0" indent="0" algn="just">
              <a:lnSpc>
                <a:spcPts val="1600"/>
              </a:lnSpc>
              <a:buNone/>
            </a:pPr>
            <a:r>
              <a:rPr lang="fr-FR" sz="1600" dirty="0">
                <a:effectLst/>
                <a:latin typeface="Calibri" panose="020F0502020204030204" pitchFamily="34" charset="0"/>
                <a:ea typeface="Times New Roman" panose="02020603050405020304" pitchFamily="18" charset="0"/>
                <a:cs typeface="Times New Roman" panose="02020603050405020304" pitchFamily="18" charset="0"/>
              </a:rPr>
              <a:t>Les bénéficiaires et leurs familles ont fortement appréciés ce changement de contenant.</a:t>
            </a:r>
          </a:p>
          <a:p>
            <a:pPr marL="0" indent="0" algn="just">
              <a:lnSpc>
                <a:spcPts val="1600"/>
              </a:lnSpc>
              <a:buNone/>
            </a:pPr>
            <a:r>
              <a:rPr lang="fr-FR" sz="1600" dirty="0">
                <a:effectLst/>
                <a:latin typeface="Calibri" panose="020F0502020204030204" pitchFamily="34" charset="0"/>
                <a:ea typeface="Times New Roman" panose="02020603050405020304" pitchFamily="18" charset="0"/>
                <a:cs typeface="Times New Roman" panose="02020603050405020304" pitchFamily="18" charset="0"/>
              </a:rPr>
              <a:t>En effet, les plats étant réchauffés au micro-onde, le verre est un contenant plus adapté.</a:t>
            </a:r>
          </a:p>
          <a:p>
            <a:pPr marL="0" indent="0" algn="just">
              <a:lnSpc>
                <a:spcPts val="1600"/>
              </a:lnSpc>
              <a:buNone/>
            </a:pPr>
            <a:r>
              <a:rPr lang="fr-FR" sz="1600" dirty="0">
                <a:effectLst/>
                <a:latin typeface="Calibri" panose="020F0502020204030204" pitchFamily="34" charset="0"/>
                <a:ea typeface="Times New Roman" panose="02020603050405020304" pitchFamily="18" charset="0"/>
                <a:cs typeface="Times New Roman" panose="02020603050405020304" pitchFamily="18" charset="0"/>
              </a:rPr>
              <a:t>Il n’y a presque plus aucun déchet lié au portage alors qu’avec les barquettes individuelles, les déchets sont très volumineux.</a:t>
            </a:r>
          </a:p>
          <a:p>
            <a:pPr marL="0" indent="0" algn="just">
              <a:lnSpc>
                <a:spcPts val="1600"/>
              </a:lnSpc>
              <a:buNone/>
            </a:pPr>
            <a:r>
              <a:rPr lang="fr-FR" sz="18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fr-FR" sz="1800" dirty="0">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96707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202F03D7-7711-88C6-0C73-FB1D0AC3D5B0}"/>
              </a:ext>
            </a:extLst>
          </p:cNvPr>
          <p:cNvSpPr txBox="1"/>
          <p:nvPr/>
        </p:nvSpPr>
        <p:spPr>
          <a:xfrm>
            <a:off x="1367405" y="409142"/>
            <a:ext cx="9865453" cy="5416868"/>
          </a:xfrm>
          <a:prstGeom prst="rect">
            <a:avLst/>
          </a:prstGeom>
          <a:noFill/>
        </p:spPr>
        <p:txBody>
          <a:bodyPr wrap="square">
            <a:spAutoFit/>
          </a:bodyPr>
          <a:lstStyle/>
          <a:p>
            <a:pPr marL="0" indent="0" algn="just">
              <a:lnSpc>
                <a:spcPts val="1600"/>
              </a:lnSpc>
              <a:buNone/>
            </a:pPr>
            <a:r>
              <a:rPr lang="fr-FR" sz="1600" b="1" dirty="0">
                <a:effectLst/>
                <a:latin typeface="Calibri" panose="020F0502020204030204" pitchFamily="34" charset="0"/>
                <a:ea typeface="Times New Roman" panose="02020603050405020304" pitchFamily="18" charset="0"/>
                <a:cs typeface="Times New Roman" panose="02020603050405020304" pitchFamily="18" charset="0"/>
              </a:rPr>
              <a:t>Les inconvénients : </a:t>
            </a:r>
          </a:p>
          <a:p>
            <a:pPr algn="just" defTabSz="914400">
              <a:lnSpc>
                <a:spcPts val="1600"/>
              </a:lnSpc>
              <a:spcBef>
                <a:spcPts val="1000"/>
              </a:spcBef>
              <a:buClr>
                <a:schemeClr val="accent1"/>
              </a:buClr>
              <a:buSzPct val="100000"/>
            </a:pPr>
            <a:r>
              <a:rPr lang="fr-FR" sz="1600" dirty="0">
                <a:latin typeface="Calibri" panose="020F0502020204030204" pitchFamily="34" charset="0"/>
                <a:cs typeface="Times New Roman" panose="02020603050405020304" pitchFamily="18" charset="0"/>
              </a:rPr>
              <a:t>Le véhicule utilisé n’est pas adapté pour ce type de contenant (volume du frigo trop petit), donc le livreur a du effectuer plusieurs rotations à l’hôpital : perte de temps sur la livraison. </a:t>
            </a:r>
          </a:p>
          <a:p>
            <a:pPr algn="just" defTabSz="914400">
              <a:lnSpc>
                <a:spcPts val="1600"/>
              </a:lnSpc>
              <a:spcBef>
                <a:spcPts val="1000"/>
              </a:spcBef>
              <a:buClr>
                <a:schemeClr val="accent1"/>
              </a:buClr>
              <a:buSzPct val="100000"/>
            </a:pPr>
            <a:r>
              <a:rPr lang="fr-FR" sz="1600" dirty="0">
                <a:latin typeface="Calibri" panose="020F0502020204030204" pitchFamily="34" charset="0"/>
                <a:cs typeface="Times New Roman" panose="02020603050405020304" pitchFamily="18" charset="0"/>
              </a:rPr>
              <a:t>Le rangement dans le véhicule des sacs étant compliqué, il y a eu des dégâts lors du transport des soupes et des plats en sauce : Les contenants s’entrouvrent durant le transport, par frottement, l’étanchéité n’est plus assurée et les liquides coulent dans les sacs.  </a:t>
            </a:r>
          </a:p>
          <a:p>
            <a:pPr algn="just" defTabSz="914400">
              <a:lnSpc>
                <a:spcPts val="1600"/>
              </a:lnSpc>
              <a:spcBef>
                <a:spcPts val="1000"/>
              </a:spcBef>
              <a:buClr>
                <a:schemeClr val="accent1"/>
              </a:buClr>
              <a:buSzPct val="100000"/>
            </a:pPr>
            <a:r>
              <a:rPr lang="fr-FR" sz="1600" dirty="0">
                <a:latin typeface="Calibri" panose="020F0502020204030204" pitchFamily="34" charset="0"/>
                <a:cs typeface="Times New Roman" panose="02020603050405020304" pitchFamily="18" charset="0"/>
              </a:rPr>
              <a:t>De plus, les fruits se cognent et s’écrasent entre les contenants en verre, ils sont livrés abimés et pourrissent donc plus vite.</a:t>
            </a:r>
          </a:p>
          <a:p>
            <a:pPr algn="just" defTabSz="914400">
              <a:lnSpc>
                <a:spcPts val="1600"/>
              </a:lnSpc>
              <a:spcBef>
                <a:spcPts val="1000"/>
              </a:spcBef>
              <a:buClr>
                <a:schemeClr val="accent1"/>
              </a:buClr>
              <a:buSzPct val="100000"/>
            </a:pPr>
            <a:r>
              <a:rPr lang="fr-FR" sz="1600" dirty="0">
                <a:latin typeface="Calibri" panose="020F0502020204030204" pitchFamily="34" charset="0"/>
                <a:cs typeface="Times New Roman" panose="02020603050405020304" pitchFamily="18" charset="0"/>
              </a:rPr>
              <a:t>Suivant le nombre de contenants dans le sac, chaque sac pèse entre 2.2 et 3.6 </a:t>
            </a:r>
            <a:r>
              <a:rPr lang="fr-FR" sz="1600" dirty="0" err="1">
                <a:latin typeface="Calibri" panose="020F0502020204030204" pitchFamily="34" charset="0"/>
                <a:cs typeface="Times New Roman" panose="02020603050405020304" pitchFamily="18" charset="0"/>
              </a:rPr>
              <a:t>kgs</a:t>
            </a:r>
            <a:r>
              <a:rPr lang="fr-FR" sz="1600" dirty="0">
                <a:latin typeface="Calibri" panose="020F0502020204030204" pitchFamily="34" charset="0"/>
                <a:cs typeface="Times New Roman" panose="02020603050405020304" pitchFamily="18" charset="0"/>
              </a:rPr>
              <a:t> : c’est donc une charge importante pour le livreur. (Avec les barquettes plastiques le poids des sacs varie entre 800g et 1,4 </a:t>
            </a:r>
            <a:r>
              <a:rPr lang="fr-FR" sz="1600" dirty="0" err="1">
                <a:latin typeface="Calibri" panose="020F0502020204030204" pitchFamily="34" charset="0"/>
                <a:cs typeface="Times New Roman" panose="02020603050405020304" pitchFamily="18" charset="0"/>
              </a:rPr>
              <a:t>kgs</a:t>
            </a:r>
            <a:r>
              <a:rPr lang="fr-FR" sz="1600" dirty="0">
                <a:latin typeface="Calibri" panose="020F0502020204030204" pitchFamily="34" charset="0"/>
                <a:cs typeface="Times New Roman" panose="02020603050405020304" pitchFamily="18" charset="0"/>
              </a:rPr>
              <a:t>) </a:t>
            </a:r>
          </a:p>
          <a:p>
            <a:pPr algn="just" defTabSz="914400">
              <a:lnSpc>
                <a:spcPts val="1600"/>
              </a:lnSpc>
              <a:spcBef>
                <a:spcPts val="1000"/>
              </a:spcBef>
              <a:buClr>
                <a:schemeClr val="accent1"/>
              </a:buClr>
              <a:buSzPct val="100000"/>
            </a:pPr>
            <a:r>
              <a:rPr lang="fr-FR" sz="1600" dirty="0">
                <a:latin typeface="Calibri" panose="020F0502020204030204" pitchFamily="34" charset="0"/>
                <a:cs typeface="Times New Roman" panose="02020603050405020304" pitchFamily="18" charset="0"/>
              </a:rPr>
              <a:t>Le cheminement au sein de l’hôpital pour récupérer les sacs puis les redéposer en fin de tourner a rallongé le temps passé sur ces livraisons.</a:t>
            </a:r>
          </a:p>
          <a:p>
            <a:pPr algn="just">
              <a:lnSpc>
                <a:spcPts val="1600"/>
              </a:lnSpc>
            </a:pPr>
            <a:r>
              <a:rPr lang="fr-FR" sz="1600" dirty="0">
                <a:effectLst/>
                <a:latin typeface="Calibri" panose="020F0502020204030204" pitchFamily="34" charset="0"/>
                <a:ea typeface="Times New Roman" panose="02020603050405020304" pitchFamily="18" charset="0"/>
                <a:cs typeface="Times New Roman" panose="02020603050405020304" pitchFamily="18" charset="0"/>
              </a:rPr>
              <a:t> </a:t>
            </a:r>
          </a:p>
          <a:p>
            <a:pPr marL="228600" indent="-228600" algn="just" defTabSz="914400">
              <a:lnSpc>
                <a:spcPts val="1600"/>
              </a:lnSpc>
              <a:spcBef>
                <a:spcPts val="1000"/>
              </a:spcBef>
              <a:buClr>
                <a:schemeClr val="accent1"/>
              </a:buClr>
              <a:buSzPct val="100000"/>
              <a:buFont typeface="Arial" panose="020B0604020202020204" pitchFamily="34" charset="0"/>
              <a:buChar char="•"/>
            </a:pPr>
            <a:r>
              <a:rPr lang="fr-FR" sz="1600" b="1" dirty="0">
                <a:latin typeface="Calibri" panose="020F0502020204030204" pitchFamily="34" charset="0"/>
                <a:cs typeface="Times New Roman" panose="02020603050405020304" pitchFamily="18" charset="0"/>
              </a:rPr>
              <a:t>Quels sont été les avantages et les inconvénients de cette expérimentation pour le prestataire ?</a:t>
            </a:r>
          </a:p>
          <a:p>
            <a:pPr algn="just">
              <a:lnSpc>
                <a:spcPts val="1600"/>
              </a:lnSpc>
            </a:pPr>
            <a:r>
              <a:rPr lang="fr-FR" sz="1600" b="1" dirty="0">
                <a:effectLst/>
                <a:latin typeface="Calibri" panose="020F0502020204030204" pitchFamily="34" charset="0"/>
                <a:ea typeface="Times New Roman" panose="02020603050405020304" pitchFamily="18" charset="0"/>
                <a:cs typeface="Times New Roman" panose="02020603050405020304" pitchFamily="18" charset="0"/>
              </a:rPr>
              <a:t> </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p>
            <a:r>
              <a:rPr lang="fr-FR" sz="1600" b="1" i="0" u="none" strike="noStrike" baseline="0" dirty="0">
                <a:solidFill>
                  <a:srgbClr val="000000"/>
                </a:solidFill>
                <a:latin typeface="Calibri" panose="020F0502020204030204" pitchFamily="34" charset="0"/>
              </a:rPr>
              <a:t>Les avantages : </a:t>
            </a:r>
            <a:endParaRPr lang="fr-FR" sz="1600" b="0" i="0" u="none" strike="noStrike" baseline="0" dirty="0">
              <a:solidFill>
                <a:srgbClr val="000000"/>
              </a:solidFill>
              <a:latin typeface="Calibri" panose="020F0502020204030204" pitchFamily="34" charset="0"/>
            </a:endParaRPr>
          </a:p>
          <a:p>
            <a:r>
              <a:rPr lang="fr-FR" sz="1600" b="0" i="0" u="none" strike="noStrike" baseline="0" dirty="0">
                <a:solidFill>
                  <a:srgbClr val="000000"/>
                </a:solidFill>
                <a:latin typeface="Calibri" panose="020F0502020204030204" pitchFamily="34" charset="0"/>
              </a:rPr>
              <a:t>Il y a un gain financier sur l’achat des barquettes, mais on ne constate pas de différence sur le temps de remplissage des contenants </a:t>
            </a:r>
          </a:p>
          <a:p>
            <a:r>
              <a:rPr lang="fr-FR" sz="1600" b="1" i="0" u="none" strike="noStrike" baseline="0" dirty="0">
                <a:solidFill>
                  <a:srgbClr val="000000"/>
                </a:solidFill>
                <a:latin typeface="Calibri" panose="020F0502020204030204" pitchFamily="34" charset="0"/>
              </a:rPr>
              <a:t>Les inconvénients : </a:t>
            </a:r>
            <a:endParaRPr lang="fr-FR" sz="1600" b="0" i="0" u="none" strike="noStrike" baseline="0" dirty="0">
              <a:solidFill>
                <a:srgbClr val="000000"/>
              </a:solidFill>
              <a:latin typeface="Calibri" panose="020F0502020204030204" pitchFamily="34" charset="0"/>
            </a:endParaRPr>
          </a:p>
          <a:p>
            <a:r>
              <a:rPr lang="fr-FR" sz="1600" b="0" i="0" u="none" strike="noStrike" baseline="0" dirty="0">
                <a:solidFill>
                  <a:srgbClr val="000000"/>
                </a:solidFill>
                <a:latin typeface="Calibri" panose="020F0502020204030204" pitchFamily="34" charset="0"/>
              </a:rPr>
              <a:t>Le stockage des contenants et le fait que les couvercles plastiques restent humides. </a:t>
            </a:r>
          </a:p>
          <a:p>
            <a:r>
              <a:rPr lang="fr-FR" sz="1600" b="0" i="0" u="none" strike="noStrike" baseline="0" dirty="0">
                <a:solidFill>
                  <a:srgbClr val="000000"/>
                </a:solidFill>
                <a:latin typeface="Calibri" panose="020F0502020204030204" pitchFamily="34" charset="0"/>
              </a:rPr>
              <a:t>Le temps en plonge : le lundi 40 mn en moyenne c’est 2 fois plus de temps car il y a le retour de 3 jours de repas.</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64356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494311-BC4E-AD3D-34CB-E6349EA9A9F0}"/>
              </a:ext>
            </a:extLst>
          </p:cNvPr>
          <p:cNvSpPr>
            <a:spLocks noGrp="1"/>
          </p:cNvSpPr>
          <p:nvPr>
            <p:ph type="title"/>
          </p:nvPr>
        </p:nvSpPr>
        <p:spPr/>
        <p:txBody>
          <a:bodyPr/>
          <a:lstStyle/>
          <a:p>
            <a:r>
              <a:rPr lang="fr-FR" dirty="0"/>
              <a:t>Pistes d’évolution </a:t>
            </a:r>
          </a:p>
        </p:txBody>
      </p:sp>
      <p:sp>
        <p:nvSpPr>
          <p:cNvPr id="4" name="ZoneTexte 3">
            <a:extLst>
              <a:ext uri="{FF2B5EF4-FFF2-40B4-BE49-F238E27FC236}">
                <a16:creationId xmlns:a16="http://schemas.microsoft.com/office/drawing/2014/main" id="{5AFFF58C-46AF-51FF-715C-150730CAB4C4}"/>
              </a:ext>
            </a:extLst>
          </p:cNvPr>
          <p:cNvSpPr txBox="1"/>
          <p:nvPr/>
        </p:nvSpPr>
        <p:spPr>
          <a:xfrm>
            <a:off x="1451578" y="1991894"/>
            <a:ext cx="9603275" cy="2788199"/>
          </a:xfrm>
          <a:prstGeom prst="rect">
            <a:avLst/>
          </a:prstGeom>
          <a:noFill/>
        </p:spPr>
        <p:txBody>
          <a:bodyPr wrap="square">
            <a:spAutoFit/>
          </a:bodyPr>
          <a:lstStyle/>
          <a:p>
            <a:pPr algn="just">
              <a:lnSpc>
                <a:spcPts val="1600"/>
              </a:lnSpc>
            </a:pPr>
            <a:r>
              <a:rPr lang="fr-FR" sz="1600" dirty="0">
                <a:effectLst/>
                <a:latin typeface="Calibri" panose="020F0502020204030204" pitchFamily="34" charset="0"/>
                <a:ea typeface="Times New Roman" panose="02020603050405020304" pitchFamily="18" charset="0"/>
                <a:cs typeface="Times New Roman" panose="02020603050405020304" pitchFamily="18" charset="0"/>
              </a:rPr>
              <a:t>Pour pouvoir étendre et pérenniser cette expérimentation de contenants en verre pour l’ensemble du territoire à l’avenir, il faudra : </a:t>
            </a:r>
          </a:p>
          <a:p>
            <a:pPr algn="just">
              <a:lnSpc>
                <a:spcPts val="1600"/>
              </a:lnSpc>
            </a:pP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p>
            <a:pPr marL="228600" lvl="0" indent="-228600" algn="just" defTabSz="914400">
              <a:lnSpc>
                <a:spcPts val="1600"/>
              </a:lnSpc>
              <a:spcBef>
                <a:spcPts val="1000"/>
              </a:spcBef>
              <a:buClr>
                <a:schemeClr val="accent1"/>
              </a:buClr>
              <a:buSzPct val="100000"/>
              <a:buFont typeface="Arial" panose="020B0604020202020204" pitchFamily="34" charset="0"/>
              <a:buChar char="•"/>
            </a:pPr>
            <a:r>
              <a:rPr lang="fr-FR" sz="1600" b="1" dirty="0">
                <a:latin typeface="Calibri" panose="020F0502020204030204" pitchFamily="34" charset="0"/>
                <a:cs typeface="Times New Roman" panose="02020603050405020304" pitchFamily="18" charset="0"/>
              </a:rPr>
              <a:t>Augmenter la taille des véhicules de livraison sur les 2 territoires (achats déjà réalisé).</a:t>
            </a:r>
          </a:p>
          <a:p>
            <a:pPr marL="228600" indent="-228600" algn="just" defTabSz="914400">
              <a:lnSpc>
                <a:spcPts val="1600"/>
              </a:lnSpc>
              <a:spcBef>
                <a:spcPts val="1000"/>
              </a:spcBef>
              <a:buClr>
                <a:schemeClr val="accent1"/>
              </a:buClr>
              <a:buSzPct val="100000"/>
              <a:buFont typeface="Arial" panose="020B0604020202020204" pitchFamily="34" charset="0"/>
              <a:buChar char="•"/>
            </a:pPr>
            <a:r>
              <a:rPr lang="fr-FR" sz="1600" b="1" dirty="0">
                <a:latin typeface="Calibri" panose="020F0502020204030204" pitchFamily="34" charset="0"/>
                <a:cs typeface="Times New Roman" panose="02020603050405020304" pitchFamily="18" charset="0"/>
              </a:rPr>
              <a:t>Trouver de nouveaux contenants et sacs plus adaptés</a:t>
            </a:r>
          </a:p>
          <a:p>
            <a:pPr marL="228600" lvl="0" indent="-228600" algn="just" defTabSz="914400">
              <a:lnSpc>
                <a:spcPts val="1600"/>
              </a:lnSpc>
              <a:spcBef>
                <a:spcPts val="1000"/>
              </a:spcBef>
              <a:buClr>
                <a:schemeClr val="accent1"/>
              </a:buClr>
              <a:buSzPct val="100000"/>
              <a:buFont typeface="Arial" panose="020B0604020202020204" pitchFamily="34" charset="0"/>
              <a:buChar char="•"/>
            </a:pPr>
            <a:r>
              <a:rPr lang="fr-FR" sz="1600" b="1" dirty="0">
                <a:latin typeface="Calibri" panose="020F0502020204030204" pitchFamily="34" charset="0"/>
                <a:cs typeface="Times New Roman" panose="02020603050405020304" pitchFamily="18" charset="0"/>
              </a:rPr>
              <a:t>Ajouter un jour de livraison afin de diminuer le nombre de repas à livrer par jour - 2 sacs au lieu de 3 le week-end (en cours de réflexion).</a:t>
            </a:r>
          </a:p>
          <a:p>
            <a:pPr marL="228600" indent="-228600" algn="just" defTabSz="914400">
              <a:lnSpc>
                <a:spcPts val="1600"/>
              </a:lnSpc>
              <a:spcBef>
                <a:spcPts val="1000"/>
              </a:spcBef>
              <a:buClr>
                <a:schemeClr val="accent1"/>
              </a:buClr>
              <a:buSzPct val="100000"/>
              <a:buFont typeface="Arial" panose="020B0604020202020204" pitchFamily="34" charset="0"/>
              <a:buChar char="•"/>
            </a:pPr>
            <a:r>
              <a:rPr lang="fr-FR" sz="1600" b="1" dirty="0">
                <a:latin typeface="Calibri" panose="020F0502020204030204" pitchFamily="34" charset="0"/>
                <a:cs typeface="Times New Roman" panose="02020603050405020304" pitchFamily="18" charset="0"/>
              </a:rPr>
              <a:t>Travailler avec l’hôpital pour un cheminement au sein des espaces qui respecte leurs normes mais ne rallonge pas trop la tournée</a:t>
            </a:r>
          </a:p>
          <a:p>
            <a:pPr marL="228600" lvl="0" indent="-228600" algn="just" defTabSz="914400">
              <a:lnSpc>
                <a:spcPts val="1600"/>
              </a:lnSpc>
              <a:spcBef>
                <a:spcPts val="1000"/>
              </a:spcBef>
              <a:buClr>
                <a:schemeClr val="accent1"/>
              </a:buClr>
              <a:buSzPct val="100000"/>
              <a:buFont typeface="Arial" panose="020B0604020202020204" pitchFamily="34" charset="0"/>
              <a:buChar char="•"/>
            </a:pPr>
            <a:r>
              <a:rPr lang="fr-FR" sz="1600" b="1" dirty="0">
                <a:latin typeface="Calibri" panose="020F0502020204030204" pitchFamily="34" charset="0"/>
                <a:cs typeface="Times New Roman" panose="02020603050405020304" pitchFamily="18" charset="0"/>
              </a:rPr>
              <a:t>Mettre les fruits dans un contenant à part et les distribuer individuellement</a:t>
            </a:r>
          </a:p>
        </p:txBody>
      </p:sp>
    </p:spTree>
    <p:extLst>
      <p:ext uri="{BB962C8B-B14F-4D97-AF65-F5344CB8AC3E}">
        <p14:creationId xmlns:p14="http://schemas.microsoft.com/office/powerpoint/2010/main" val="1236583513"/>
      </p:ext>
    </p:extLst>
  </p:cSld>
  <p:clrMapOvr>
    <a:masterClrMapping/>
  </p:clrMapOvr>
</p:sld>
</file>

<file path=ppt/theme/theme1.xml><?xml version="1.0" encoding="utf-8"?>
<a:theme xmlns:a="http://schemas.openxmlformats.org/drawingml/2006/main" name="Galerie">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TM10001114[[fn=Galerie]]</Template>
  <TotalTime>65</TotalTime>
  <Words>1204</Words>
  <Application>Microsoft Office PowerPoint</Application>
  <PresentationFormat>Grand écran</PresentationFormat>
  <Paragraphs>60</Paragraphs>
  <Slides>9</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9</vt:i4>
      </vt:variant>
    </vt:vector>
  </HeadingPairs>
  <TitlesOfParts>
    <vt:vector size="14" baseType="lpstr">
      <vt:lpstr>Arial</vt:lpstr>
      <vt:lpstr>Calibri</vt:lpstr>
      <vt:lpstr>Gill Sans MT</vt:lpstr>
      <vt:lpstr>Times New Roman</vt:lpstr>
      <vt:lpstr>Galerie</vt:lpstr>
      <vt:lpstr>travail de la communauté de  communes du Guillestrois et du Queyras sur le portage des repas à domicile</vt:lpstr>
      <vt:lpstr>Le territoire </vt:lpstr>
      <vt:lpstr>Présentation PowerPoint</vt:lpstr>
      <vt:lpstr>Le fonctionnement</vt:lpstr>
      <vt:lpstr>Présentation PowerPoint</vt:lpstr>
      <vt:lpstr>Constat et expérimentation</vt:lpstr>
      <vt:lpstr>Présentation PowerPoint</vt:lpstr>
      <vt:lpstr>Présentation PowerPoint</vt:lpstr>
      <vt:lpstr>Pistes d’évolution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travail de la communauté de  communes du Guillestrois et du Queyras sur le portage des repas à domicile</dc:title>
  <dc:creator>Laetitia.PRAS</dc:creator>
  <cp:lastModifiedBy>Laetitia.PRAS</cp:lastModifiedBy>
  <cp:revision>1</cp:revision>
  <dcterms:created xsi:type="dcterms:W3CDTF">2022-05-09T11:50:55Z</dcterms:created>
  <dcterms:modified xsi:type="dcterms:W3CDTF">2022-05-09T12:56:08Z</dcterms:modified>
</cp:coreProperties>
</file>