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410" r:id="rId3"/>
    <p:sldId id="411" r:id="rId4"/>
    <p:sldId id="258" r:id="rId5"/>
    <p:sldId id="263" r:id="rId6"/>
    <p:sldId id="259" r:id="rId7"/>
    <p:sldId id="264" r:id="rId8"/>
    <p:sldId id="393" r:id="rId9"/>
    <p:sldId id="395" r:id="rId10"/>
    <p:sldId id="413" r:id="rId11"/>
    <p:sldId id="381" r:id="rId12"/>
    <p:sldId id="383" r:id="rId13"/>
    <p:sldId id="401" r:id="rId14"/>
    <p:sldId id="386" r:id="rId15"/>
    <p:sldId id="412" r:id="rId16"/>
    <p:sldId id="408" r:id="rId17"/>
    <p:sldId id="409" r:id="rId18"/>
    <p:sldId id="414" r:id="rId19"/>
    <p:sldId id="380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6010"/>
    <a:srgbClr val="95C11F"/>
    <a:srgbClr val="709117"/>
    <a:srgbClr val="C6E76B"/>
    <a:srgbClr val="D9EF9C"/>
    <a:srgbClr val="ECF7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485" autoAdjust="0"/>
  </p:normalViewPr>
  <p:slideViewPr>
    <p:cSldViewPr snapToGrid="0">
      <p:cViewPr varScale="1">
        <p:scale>
          <a:sx n="80" d="100"/>
          <a:sy n="80" d="100"/>
        </p:scale>
        <p:origin x="15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E4DF7-707F-419E-B381-297FF69BCEEE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C002DF-9FDA-49FC-823A-830C1D9F71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4239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C002DF-9FDA-49FC-823A-830C1D9F71B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12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C002DF-9FDA-49FC-823A-830C1D9F71B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1684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C002DF-9FDA-49FC-823A-830C1D9F71B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4777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F4262-09F3-4E04-B37E-553D9B7789E5}" type="slidenum">
              <a:rPr lang="fr-FR" smtClean="0"/>
              <a:pPr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511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l" rtl="0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FontTx/>
              <a:buNone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EF4262-09F3-4E04-B37E-553D9B7789E5}" type="slidenum">
              <a:rPr lang="fr-FR" smtClean="0"/>
              <a:pPr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2897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EF4262-09F3-4E04-B37E-553D9B7789E5}" type="slidenum">
              <a:rPr lang="fr-FR" smtClean="0"/>
              <a:pPr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5198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F4262-09F3-4E04-B37E-553D9B7789E5}" type="slidenum">
              <a:rPr lang="fr-FR" smtClean="0"/>
              <a:pPr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401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772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747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170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19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958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758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727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507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866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209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6271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06854-0DE3-45FD-97FC-CE22F0979624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ED2D5-EF0B-4262-AC58-A492B9C251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285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jp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png"/><Relationship Id="rId14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jpeg"/><Relationship Id="rId17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jpeg"/><Relationship Id="rId3" Type="http://schemas.openxmlformats.org/officeDocument/2006/relationships/image" Target="../media/image18.pn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11" Type="http://schemas.openxmlformats.org/officeDocument/2006/relationships/image" Target="../media/image47.pn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18.png"/><Relationship Id="rId7" Type="http://schemas.openxmlformats.org/officeDocument/2006/relationships/image" Target="../media/image54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11" Type="http://schemas.openxmlformats.org/officeDocument/2006/relationships/image" Target="../media/image58.jpeg"/><Relationship Id="rId5" Type="http://schemas.openxmlformats.org/officeDocument/2006/relationships/image" Target="../media/image52.jpeg"/><Relationship Id="rId10" Type="http://schemas.openxmlformats.org/officeDocument/2006/relationships/image" Target="../media/image57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jpeg"/><Relationship Id="rId12" Type="http://schemas.openxmlformats.org/officeDocument/2006/relationships/image" Target="../media/image71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11" Type="http://schemas.openxmlformats.org/officeDocument/2006/relationships/image" Target="../media/image70.jpeg"/><Relationship Id="rId5" Type="http://schemas.openxmlformats.org/officeDocument/2006/relationships/image" Target="../media/image64.png"/><Relationship Id="rId10" Type="http://schemas.openxmlformats.org/officeDocument/2006/relationships/image" Target="../media/image69.jpeg"/><Relationship Id="rId4" Type="http://schemas.openxmlformats.org/officeDocument/2006/relationships/image" Target="../media/image63.png"/><Relationship Id="rId9" Type="http://schemas.openxmlformats.org/officeDocument/2006/relationships/image" Target="../media/image6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hyperlink" Target="https://ecoscienceprovence.com/etudes-scientifiques/" TargetMode="External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85.emf"/><Relationship Id="rId7" Type="http://schemas.openxmlformats.org/officeDocument/2006/relationships/image" Target="../media/image89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ecoscienceprovence.com/etudes-scientifiques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eg"/><Relationship Id="rId5" Type="http://schemas.openxmlformats.org/officeDocument/2006/relationships/image" Target="../media/image91.png"/><Relationship Id="rId4" Type="http://schemas.openxmlformats.org/officeDocument/2006/relationships/hyperlink" Target="https://fr.calameo.com/read/0058330162f4ebd6cb7f0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ecoscienceprovence.com/etudes-scientifiques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7" Type="http://schemas.openxmlformats.org/officeDocument/2006/relationships/hyperlink" Target="https://positivr.fr/gobelets-verres-vegetaux-courges-moules-3d/" TargetMode="External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alix.puzenat@ecoscienceprovence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5EA374-F650-4461-B1D2-0F1CF8E30A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4E4D32F-071F-43FE-B3E0-7E25AE12EA2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B893F7E-7881-4FB7-8FAF-E1035D3DB9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0" y="0"/>
            <a:ext cx="9245600" cy="6858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8F3DE73-DAB4-4D28-B988-E01C23F2F241}"/>
              </a:ext>
            </a:extLst>
          </p:cNvPr>
          <p:cNvSpPr txBox="1"/>
          <p:nvPr/>
        </p:nvSpPr>
        <p:spPr>
          <a:xfrm>
            <a:off x="-101600" y="27544"/>
            <a:ext cx="4170785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/>
            <a:r>
              <a:rPr lang="fr-FR" sz="2400" dirty="0">
                <a:solidFill>
                  <a:schemeClr val="bg1"/>
                </a:solidFill>
                <a:latin typeface="Raleway Black" panose="020B0A03030101060003" pitchFamily="34" charset="0"/>
              </a:rPr>
              <a:t>IDENTIFIER LES BONNES ET LES FAUSSES SOLUTIONS</a:t>
            </a:r>
          </a:p>
          <a:p>
            <a:pPr defTabSz="914400"/>
            <a:r>
              <a:rPr lang="fr-FR" sz="2300" b="1" dirty="0">
                <a:solidFill>
                  <a:schemeClr val="bg1"/>
                </a:solidFill>
              </a:rPr>
              <a:t>Catalogue des alternatives aux plastiques à usage unique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8D21C37-FF1D-4558-B3B7-648E48037ACD}"/>
              </a:ext>
            </a:extLst>
          </p:cNvPr>
          <p:cNvSpPr txBox="1"/>
          <p:nvPr/>
        </p:nvSpPr>
        <p:spPr>
          <a:xfrm>
            <a:off x="-13388" y="5026709"/>
            <a:ext cx="38640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b="0" i="0" dirty="0">
                <a:solidFill>
                  <a:srgbClr val="18295C"/>
                </a:solidFill>
                <a:effectLst/>
                <a:latin typeface="Poppins" panose="00000500000000000000" pitchFamily="2" charset="0"/>
              </a:rPr>
              <a:t>Webinaire "l’élimination du plastique en restau-collective"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187B1E4-E04A-49B1-BD44-6E8A554C7574}"/>
              </a:ext>
            </a:extLst>
          </p:cNvPr>
          <p:cNvSpPr/>
          <p:nvPr/>
        </p:nvSpPr>
        <p:spPr>
          <a:xfrm>
            <a:off x="-538843" y="2675464"/>
            <a:ext cx="228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fr-FR" sz="2400" dirty="0">
                <a:solidFill>
                  <a:srgbClr val="95C11F"/>
                </a:solidFill>
                <a:latin typeface="Raleway Black"/>
              </a:rPr>
              <a:t>11</a:t>
            </a:r>
            <a:br>
              <a:rPr lang="fr-FR" sz="2400" dirty="0">
                <a:solidFill>
                  <a:srgbClr val="95C11F"/>
                </a:solidFill>
                <a:latin typeface="Raleway Black"/>
              </a:rPr>
            </a:br>
            <a:r>
              <a:rPr lang="fr-FR" sz="2400" dirty="0">
                <a:solidFill>
                  <a:srgbClr val="95C11F"/>
                </a:solidFill>
                <a:latin typeface="Raleway Black"/>
              </a:rPr>
              <a:t>-</a:t>
            </a:r>
            <a:br>
              <a:rPr lang="fr-FR" sz="2400" dirty="0">
                <a:solidFill>
                  <a:srgbClr val="95C11F"/>
                </a:solidFill>
                <a:latin typeface="Raleway Black"/>
              </a:rPr>
            </a:br>
            <a:r>
              <a:rPr lang="fr-FR" sz="2400" dirty="0">
                <a:solidFill>
                  <a:srgbClr val="95C11F"/>
                </a:solidFill>
                <a:latin typeface="Raleway Black"/>
              </a:rPr>
              <a:t>05</a:t>
            </a:r>
          </a:p>
          <a:p>
            <a:pPr lvl="0" algn="ctr"/>
            <a:r>
              <a:rPr lang="fr-FR" sz="2400" dirty="0">
                <a:solidFill>
                  <a:srgbClr val="95C11F"/>
                </a:solidFill>
                <a:latin typeface="Raleway Black"/>
              </a:rPr>
              <a:t>- </a:t>
            </a:r>
          </a:p>
          <a:p>
            <a:pPr lvl="0" algn="ctr"/>
            <a:r>
              <a:rPr lang="fr-FR" sz="2400" dirty="0">
                <a:solidFill>
                  <a:srgbClr val="95C11F"/>
                </a:solidFill>
                <a:latin typeface="Raleway Black"/>
              </a:rPr>
              <a:t>23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9C71518-2C19-4DC4-B1CE-C8C6FEF42B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165" y="5735637"/>
            <a:ext cx="1850390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2138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910A5C-123D-9947-F2DD-FD890CDBD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381523D2-E09C-39A2-7565-27DB84FEA0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2038" y="3021713"/>
            <a:ext cx="6835840" cy="3475940"/>
          </a:xfr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549FD5D-A5FD-255D-4F7A-E8EE5E627E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2365492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D07366F7-26E9-86E6-8E28-3DB12E78D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968" y="4402355"/>
            <a:ext cx="1301175" cy="1128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4198A52-1C1B-8854-80DD-8CC52D034D81}"/>
              </a:ext>
            </a:extLst>
          </p:cNvPr>
          <p:cNvSpPr txBox="1"/>
          <p:nvPr/>
        </p:nvSpPr>
        <p:spPr>
          <a:xfrm>
            <a:off x="7400787" y="3287529"/>
            <a:ext cx="1301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i="0" dirty="0">
                <a:solidFill>
                  <a:srgbClr val="4A6010"/>
                </a:solidFill>
                <a:effectLst/>
                <a:latin typeface="Raleway" panose="020B0503030101060003" pitchFamily="34" charset="0"/>
              </a:rPr>
              <a:t>Référents régionaux</a:t>
            </a:r>
          </a:p>
        </p:txBody>
      </p:sp>
    </p:spTree>
    <p:extLst>
      <p:ext uri="{BB962C8B-B14F-4D97-AF65-F5344CB8AC3E}">
        <p14:creationId xmlns:p14="http://schemas.microsoft.com/office/powerpoint/2010/main" val="2131690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C153B5-433E-827F-5199-52AC80E5D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149" y="17998"/>
            <a:ext cx="7886700" cy="1325563"/>
          </a:xfrm>
        </p:spPr>
        <p:txBody>
          <a:bodyPr>
            <a:normAutofit/>
          </a:bodyPr>
          <a:lstStyle/>
          <a:p>
            <a:r>
              <a:rPr lang="fr-FR" sz="3000" dirty="0">
                <a:latin typeface="Gotham Black" panose="02000604040000020004" pitchFamily="50" charset="0"/>
              </a:rPr>
              <a:t>Le label Commerce Engagé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5219656-8C8D-3F97-039C-CE07E89746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9" y="4788541"/>
            <a:ext cx="749344" cy="909851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F7717E1-C61F-9BA3-F95F-7A528F4C17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231" y="6108781"/>
            <a:ext cx="2632318" cy="464575"/>
          </a:xfrm>
          <a:prstGeom prst="rect">
            <a:avLst/>
          </a:prstGeom>
          <a:noFill/>
        </p:spPr>
      </p:pic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76CB4225-A0AA-28C4-5032-1BD54D36A16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51756" y="5184634"/>
            <a:ext cx="1759198" cy="61599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Image 7" descr="Une image contenant texte, clipart&#10;&#10;Description générée automatiquement">
            <a:extLst>
              <a:ext uri="{FF2B5EF4-FFF2-40B4-BE49-F238E27FC236}">
                <a16:creationId xmlns:a16="http://schemas.microsoft.com/office/drawing/2014/main" id="{CE30307F-ABD3-633C-8609-773A26B709C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94758" y="6121234"/>
            <a:ext cx="1711906" cy="396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CA37CA7-EC88-7274-DFA2-4BC727D9409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87000" y="5173571"/>
            <a:ext cx="1366519" cy="5699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7C6075A-87FE-F589-63F1-D285064B63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9191" y="5274486"/>
            <a:ext cx="1366520" cy="323850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BB87058-1699-3DE1-44E7-293EC690F05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2379" y="5963068"/>
            <a:ext cx="628822" cy="75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 descr="RÃ©sultat de recherche d'images pour &quot;l 'agglo guyane&quot;">
            <a:extLst>
              <a:ext uri="{FF2B5EF4-FFF2-40B4-BE49-F238E27FC236}">
                <a16:creationId xmlns:a16="http://schemas.microsoft.com/office/drawing/2014/main" id="{F71263B2-DBFD-1C57-D305-080304EF471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49085" y="6011714"/>
            <a:ext cx="1845830" cy="6587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Image 12" descr="Une image contenant texte&#10;&#10;Description générée automatiquement">
            <a:extLst>
              <a:ext uri="{FF2B5EF4-FFF2-40B4-BE49-F238E27FC236}">
                <a16:creationId xmlns:a16="http://schemas.microsoft.com/office/drawing/2014/main" id="{35A7F3E4-1E36-0242-6C35-6E35BCC5C81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8389" y="5184634"/>
            <a:ext cx="1438275" cy="503555"/>
          </a:xfrm>
          <a:prstGeom prst="rect">
            <a:avLst/>
          </a:prstGeom>
        </p:spPr>
      </p:pic>
      <p:pic>
        <p:nvPicPr>
          <p:cNvPr id="14" name="Image 13" descr="Une image contenant texte&#10;&#10;Description générée automatiquement">
            <a:extLst>
              <a:ext uri="{FF2B5EF4-FFF2-40B4-BE49-F238E27FC236}">
                <a16:creationId xmlns:a16="http://schemas.microsoft.com/office/drawing/2014/main" id="{EFD6BE79-EC5A-47D2-84DE-940255A9658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2283" y="308092"/>
            <a:ext cx="1558568" cy="705392"/>
          </a:xfrm>
          <a:prstGeom prst="rect">
            <a:avLst/>
          </a:prstGeom>
        </p:spPr>
      </p:pic>
      <p:pic>
        <p:nvPicPr>
          <p:cNvPr id="17" name="Espace réservé du contenu 16" descr="Une image contenant texte, extérieur, bâtiment, vert&#10;&#10;Description générée automatiquement">
            <a:extLst>
              <a:ext uri="{FF2B5EF4-FFF2-40B4-BE49-F238E27FC236}">
                <a16:creationId xmlns:a16="http://schemas.microsoft.com/office/drawing/2014/main" id="{68FBB36F-1E36-6712-06DA-C462E984E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3347" y="1845754"/>
            <a:ext cx="2873152" cy="215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age 18" descr="Une image contenant texte, intérieur, table&#10;&#10;Description générée automatiquement">
            <a:extLst>
              <a:ext uri="{FF2B5EF4-FFF2-40B4-BE49-F238E27FC236}">
                <a16:creationId xmlns:a16="http://schemas.microsoft.com/office/drawing/2014/main" id="{6E22D567-9B98-CC7F-BF80-242A94913A4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684" y="1303578"/>
            <a:ext cx="2339969" cy="311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341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60512E97-44CC-48B1-88C9-D451A6C3F3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20" y="1282"/>
            <a:ext cx="9143980" cy="6710236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D177E1AD-5DB0-454C-864C-1022B0F8B5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7755" y="1409025"/>
            <a:ext cx="1649383" cy="99032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 12" descr="http://www.konbini.com/wp-content/blogs.dir/3/files/2017/10/12801162_1673506039567460_7502229947033853277_n-810x425.jpg">
            <a:extLst>
              <a:ext uri="{FF2B5EF4-FFF2-40B4-BE49-F238E27FC236}">
                <a16:creationId xmlns:a16="http://schemas.microsoft.com/office/drawing/2014/main" id="{46BFDBD2-A64D-4A6C-8EB2-AEE16C6A1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" y="3348938"/>
            <a:ext cx="2055924" cy="1199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▷1001+ idées comment faire des décors en chocolat facilement | Décoration  chocolat, Recette dessert, Gâteaux et desserts">
            <a:extLst>
              <a:ext uri="{FF2B5EF4-FFF2-40B4-BE49-F238E27FC236}">
                <a16:creationId xmlns:a16="http://schemas.microsoft.com/office/drawing/2014/main" id="{5DAB3A29-3A27-46D8-B8FE-1795CA785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57" y="884839"/>
            <a:ext cx="1635019" cy="232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9214A5F-34BE-43F7-8A36-5276760528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6360" y="83611"/>
            <a:ext cx="1159186" cy="2230247"/>
          </a:xfrm>
          <a:prstGeom prst="rect">
            <a:avLst/>
          </a:prstGeom>
        </p:spPr>
      </p:pic>
      <p:pic>
        <p:nvPicPr>
          <p:cNvPr id="8" name="Picture 6" descr="ᐅ Paille Comestible : Acheter des Pailles qui se Mangent">
            <a:extLst>
              <a:ext uri="{FF2B5EF4-FFF2-40B4-BE49-F238E27FC236}">
                <a16:creationId xmlns:a16="http://schemas.microsoft.com/office/drawing/2014/main" id="{B85F2086-77CC-49AE-90DE-54C3EEEA8B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43" r="18419"/>
          <a:stretch/>
        </p:blipFill>
        <p:spPr bwMode="auto">
          <a:xfrm>
            <a:off x="1736813" y="5212893"/>
            <a:ext cx="2197634" cy="1693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016641CC-2FA1-4BA3-A07B-89D401EFAFA5}"/>
              </a:ext>
            </a:extLst>
          </p:cNvPr>
          <p:cNvSpPr txBox="1">
            <a:spLocks/>
          </p:cNvSpPr>
          <p:nvPr/>
        </p:nvSpPr>
        <p:spPr>
          <a:xfrm>
            <a:off x="3241477" y="2970340"/>
            <a:ext cx="3214037" cy="78600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fr-FR" sz="3200" b="1" dirty="0">
                <a:solidFill>
                  <a:srgbClr val="709117"/>
                </a:solidFill>
                <a:latin typeface="Raleway" panose="020B0503030101060003" pitchFamily="34" charset="0"/>
                <a:ea typeface="+mj-ea"/>
                <a:cs typeface="+mj-cs"/>
              </a:rPr>
              <a:t>Alternatives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fr-FR" sz="3200" b="1" dirty="0">
                <a:solidFill>
                  <a:srgbClr val="709117"/>
                </a:solidFill>
                <a:latin typeface="Raleway" panose="020B0503030101060003" pitchFamily="34" charset="0"/>
                <a:ea typeface="+mj-ea"/>
                <a:cs typeface="+mj-cs"/>
              </a:rPr>
              <a:t>comestibles</a:t>
            </a:r>
            <a:endParaRPr lang="fr-FR" sz="1800" dirty="0">
              <a:solidFill>
                <a:srgbClr val="709117"/>
              </a:solidFill>
              <a:latin typeface="Raleway" panose="020B0503030101060003" pitchFamily="34" charset="0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C2C180D0-E8F5-4704-8FCC-0CB8BF6A866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61183" y="452790"/>
            <a:ext cx="1467112" cy="1494407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3D7590AC-E10A-4536-BABD-AB0AC92A67C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40387" y="4258714"/>
            <a:ext cx="1308666" cy="2625076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C5F583DB-56F3-4B17-A0E3-C7911F0CC239}"/>
              </a:ext>
            </a:extLst>
          </p:cNvPr>
          <p:cNvSpPr txBox="1"/>
          <p:nvPr/>
        </p:nvSpPr>
        <p:spPr>
          <a:xfrm>
            <a:off x="1947525" y="2600942"/>
            <a:ext cx="12649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1800" dirty="0">
                <a:solidFill>
                  <a:schemeClr val="bg1"/>
                </a:solidFill>
                <a:latin typeface="+mn-lt"/>
              </a:rPr>
              <a:t>Chocolat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2990128-13C9-4704-901D-E9F9DC8B85B6}"/>
              </a:ext>
            </a:extLst>
          </p:cNvPr>
          <p:cNvSpPr txBox="1"/>
          <p:nvPr/>
        </p:nvSpPr>
        <p:spPr>
          <a:xfrm>
            <a:off x="8149148" y="1460256"/>
            <a:ext cx="1661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Pâtes </a:t>
            </a:r>
            <a:r>
              <a:rPr lang="fr-FR" dirty="0">
                <a:solidFill>
                  <a:schemeClr val="bg2">
                    <a:lumMod val="25000"/>
                  </a:schemeClr>
                </a:solidFill>
              </a:rPr>
              <a:t>(</a:t>
            </a:r>
            <a:r>
              <a:rPr lang="fr-FR" sz="18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blé)</a:t>
            </a:r>
            <a:endParaRPr lang="fr-FR" dirty="0"/>
          </a:p>
        </p:txBody>
      </p:sp>
      <p:pic>
        <p:nvPicPr>
          <p:cNvPr id="16" name="Picture 2" descr="Pailles en farine de riz et tapioca - Lot de 50">
            <a:extLst>
              <a:ext uri="{FF2B5EF4-FFF2-40B4-BE49-F238E27FC236}">
                <a16:creationId xmlns:a16="http://schemas.microsoft.com/office/drawing/2014/main" id="{9FCB3B19-0F89-4F81-B92B-D5A9DCF56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216" y="4859499"/>
            <a:ext cx="2046628" cy="204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5BB47346-FBE1-4E13-9832-05DDD390A2A3}"/>
              </a:ext>
            </a:extLst>
          </p:cNvPr>
          <p:cNvSpPr txBox="1"/>
          <p:nvPr/>
        </p:nvSpPr>
        <p:spPr>
          <a:xfrm>
            <a:off x="7404462" y="6431127"/>
            <a:ext cx="17395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dirty="0">
                <a:solidFill>
                  <a:schemeClr val="bg1"/>
                </a:solidFill>
              </a:rPr>
              <a:t>Ri</a:t>
            </a:r>
            <a:r>
              <a:rPr lang="fr-FR" sz="1800" dirty="0">
                <a:solidFill>
                  <a:schemeClr val="bg1"/>
                </a:solidFill>
                <a:latin typeface="+mn-lt"/>
              </a:rPr>
              <a:t>z/tapioca</a:t>
            </a:r>
          </a:p>
        </p:txBody>
      </p:sp>
      <p:pic>
        <p:nvPicPr>
          <p:cNvPr id="18" name="Picture 4">
            <a:extLst>
              <a:ext uri="{FF2B5EF4-FFF2-40B4-BE49-F238E27FC236}">
                <a16:creationId xmlns:a16="http://schemas.microsoft.com/office/drawing/2014/main" id="{A53EB956-DF63-428D-8CF9-269D88797C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9924" y="1171575"/>
            <a:ext cx="1543357" cy="81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89E1D22C-4EFC-4A3E-B9BB-8FDAE336C539}"/>
              </a:ext>
            </a:extLst>
          </p:cNvPr>
          <p:cNvSpPr txBox="1"/>
          <p:nvPr/>
        </p:nvSpPr>
        <p:spPr>
          <a:xfrm>
            <a:off x="5285412" y="6229530"/>
            <a:ext cx="101945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8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Fibre de pomme</a:t>
            </a:r>
            <a:endParaRPr lang="fr-FR" dirty="0"/>
          </a:p>
        </p:txBody>
      </p:sp>
      <p:pic>
        <p:nvPicPr>
          <p:cNvPr id="20" name="Picture 4" descr="Manger son plat et son assiette, c'est désormais possible">
            <a:extLst>
              <a:ext uri="{FF2B5EF4-FFF2-40B4-BE49-F238E27FC236}">
                <a16:creationId xmlns:a16="http://schemas.microsoft.com/office/drawing/2014/main" id="{93FE6D9C-CE27-457F-8C0E-DD7DA3164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325" y="2970274"/>
            <a:ext cx="2644492" cy="186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ZoneTexte 20">
            <a:extLst>
              <a:ext uri="{FF2B5EF4-FFF2-40B4-BE49-F238E27FC236}">
                <a16:creationId xmlns:a16="http://schemas.microsoft.com/office/drawing/2014/main" id="{0DF9292A-6561-4F68-BBE6-E901EFCB168B}"/>
              </a:ext>
            </a:extLst>
          </p:cNvPr>
          <p:cNvSpPr txBox="1"/>
          <p:nvPr/>
        </p:nvSpPr>
        <p:spPr>
          <a:xfrm>
            <a:off x="176540" y="6146127"/>
            <a:ext cx="48483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solidFill>
                  <a:schemeClr val="bg1"/>
                </a:solidFill>
                <a:latin typeface="+mn-lt"/>
              </a:rPr>
              <a:t>Son de blé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DD465B1A-9358-473F-BA9B-449635F3C775}"/>
              </a:ext>
            </a:extLst>
          </p:cNvPr>
          <p:cNvSpPr txBox="1"/>
          <p:nvPr/>
        </p:nvSpPr>
        <p:spPr>
          <a:xfrm>
            <a:off x="537663" y="3741295"/>
            <a:ext cx="10103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Algues</a:t>
            </a:r>
            <a:endParaRPr lang="fr-FR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411EDC0A-BADD-420E-97D7-F35A60995EDB}"/>
              </a:ext>
            </a:extLst>
          </p:cNvPr>
          <p:cNvSpPr txBox="1"/>
          <p:nvPr/>
        </p:nvSpPr>
        <p:spPr>
          <a:xfrm>
            <a:off x="1885832" y="6259232"/>
            <a:ext cx="20378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solidFill>
                  <a:schemeClr val="bg1"/>
                </a:solidFill>
                <a:latin typeface="+mn-lt"/>
              </a:rPr>
              <a:t>Sucre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419DD61E-4333-4DAA-AECC-3622C510C8CD}"/>
              </a:ext>
            </a:extLst>
          </p:cNvPr>
          <p:cNvSpPr txBox="1"/>
          <p:nvPr/>
        </p:nvSpPr>
        <p:spPr>
          <a:xfrm>
            <a:off x="7015593" y="3813690"/>
            <a:ext cx="20378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Son (Blé)</a:t>
            </a:r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96338910-8363-4322-9C7B-89980F396B28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97225" y="14381"/>
            <a:ext cx="1658381" cy="14318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7" name="ZoneTexte 26">
            <a:extLst>
              <a:ext uri="{FF2B5EF4-FFF2-40B4-BE49-F238E27FC236}">
                <a16:creationId xmlns:a16="http://schemas.microsoft.com/office/drawing/2014/main" id="{E4B21BB3-7555-4F0C-B36E-A7EBBA9B7764}"/>
              </a:ext>
            </a:extLst>
          </p:cNvPr>
          <p:cNvSpPr txBox="1"/>
          <p:nvPr/>
        </p:nvSpPr>
        <p:spPr>
          <a:xfrm>
            <a:off x="4572000" y="892792"/>
            <a:ext cx="1979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dirty="0">
                <a:solidFill>
                  <a:schemeClr val="tx2"/>
                </a:solidFill>
                <a:latin typeface="+mn-lt"/>
              </a:rPr>
              <a:t>Biscuit et chocolat</a:t>
            </a:r>
            <a:endParaRPr lang="fr-FR" dirty="0">
              <a:solidFill>
                <a:schemeClr val="tx2"/>
              </a:solidFill>
            </a:endParaRP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07EADEED-80D8-412D-B765-BD8B33E1DD15}"/>
              </a:ext>
            </a:extLst>
          </p:cNvPr>
          <p:cNvSpPr txBox="1"/>
          <p:nvPr/>
        </p:nvSpPr>
        <p:spPr>
          <a:xfrm>
            <a:off x="3478979" y="1558258"/>
            <a:ext cx="141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>
                <a:solidFill>
                  <a:schemeClr val="bg1"/>
                </a:solidFill>
                <a:latin typeface="+mn-lt"/>
              </a:rPr>
              <a:t>Biscuit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C7001CC9-47BB-4686-8971-55C9037C264C}"/>
              </a:ext>
            </a:extLst>
          </p:cNvPr>
          <p:cNvSpPr txBox="1"/>
          <p:nvPr/>
        </p:nvSpPr>
        <p:spPr>
          <a:xfrm>
            <a:off x="4897998" y="1838843"/>
            <a:ext cx="17174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Fécule de pomme de terre </a:t>
            </a:r>
          </a:p>
        </p:txBody>
      </p:sp>
      <p:pic>
        <p:nvPicPr>
          <p:cNvPr id="31" name="Image 30">
            <a:extLst>
              <a:ext uri="{FF2B5EF4-FFF2-40B4-BE49-F238E27FC236}">
                <a16:creationId xmlns:a16="http://schemas.microsoft.com/office/drawing/2014/main" id="{77265370-5F86-EF66-32DB-D76B95C66588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839" y="4852904"/>
            <a:ext cx="1328039" cy="1662555"/>
          </a:xfrm>
          <a:prstGeom prst="rect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E0B12269-7EF0-CD8E-E63D-96AE8B86268D}"/>
              </a:ext>
            </a:extLst>
          </p:cNvPr>
          <p:cNvSpPr txBox="1"/>
          <p:nvPr/>
        </p:nvSpPr>
        <p:spPr>
          <a:xfrm>
            <a:off x="612628" y="6178594"/>
            <a:ext cx="12649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1800" dirty="0">
                <a:solidFill>
                  <a:schemeClr val="tx2"/>
                </a:solidFill>
                <a:latin typeface="+mn-lt"/>
              </a:rPr>
              <a:t>Glace</a:t>
            </a:r>
          </a:p>
        </p:txBody>
      </p:sp>
      <p:pic>
        <p:nvPicPr>
          <p:cNvPr id="3074" name="Picture 2" descr="edible water bottle ooho! eau portable 2">
            <a:extLst>
              <a:ext uri="{FF2B5EF4-FFF2-40B4-BE49-F238E27FC236}">
                <a16:creationId xmlns:a16="http://schemas.microsoft.com/office/drawing/2014/main" id="{FCAE9F25-A5EA-E27F-6497-34E903BE26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033" y="3339539"/>
            <a:ext cx="1816672" cy="121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6EA6ACA-7EC6-4F3E-C3D2-41A7133C0AB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461920" y="1551560"/>
            <a:ext cx="1725108" cy="1402346"/>
          </a:xfrm>
          <a:prstGeom prst="rect">
            <a:avLst/>
          </a:prstGeom>
        </p:spPr>
      </p:pic>
      <p:sp>
        <p:nvSpPr>
          <p:cNvPr id="34" name="ZoneTexte 33">
            <a:extLst>
              <a:ext uri="{FF2B5EF4-FFF2-40B4-BE49-F238E27FC236}">
                <a16:creationId xmlns:a16="http://schemas.microsoft.com/office/drawing/2014/main" id="{9E4C7F3C-061A-3814-67C8-BD4F0FE55E3E}"/>
              </a:ext>
            </a:extLst>
          </p:cNvPr>
          <p:cNvSpPr txBox="1"/>
          <p:nvPr/>
        </p:nvSpPr>
        <p:spPr>
          <a:xfrm>
            <a:off x="6446697" y="1691916"/>
            <a:ext cx="166155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600" b="0" i="0" dirty="0">
                <a:solidFill>
                  <a:srgbClr val="666666"/>
                </a:solidFill>
                <a:effectLst/>
              </a:rPr>
              <a:t>fécule de pomme de terre, fibres végétales , drêche de bière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2386612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60512E97-44CC-48B1-88C9-D451A6C3F3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2907" y="38910"/>
            <a:ext cx="9143980" cy="6710236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C7001CC9-47BB-4686-8971-55C9037C264C}"/>
              </a:ext>
            </a:extLst>
          </p:cNvPr>
          <p:cNvSpPr txBox="1"/>
          <p:nvPr/>
        </p:nvSpPr>
        <p:spPr>
          <a:xfrm>
            <a:off x="3290207" y="1480216"/>
            <a:ext cx="141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>
                <a:solidFill>
                  <a:schemeClr val="bg1"/>
                </a:solidFill>
                <a:latin typeface="+mn-lt"/>
              </a:rPr>
              <a:t>Biscuit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25" name="Image 24">
            <a:extLst>
              <a:ext uri="{FF2B5EF4-FFF2-40B4-BE49-F238E27FC236}">
                <a16:creationId xmlns:a16="http://schemas.microsoft.com/office/drawing/2014/main" id="{7F184A04-158B-43E6-8767-20C2A0BC7C9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99"/>
          <a:stretch/>
        </p:blipFill>
        <p:spPr>
          <a:xfrm>
            <a:off x="5173" y="2228921"/>
            <a:ext cx="1535721" cy="2188625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5517AA0A-3CD8-44C2-A9D8-7167FBEFEE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4524" y="4674579"/>
            <a:ext cx="2665127" cy="2321241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642BDAAA-691F-4E67-AB4B-A568D70437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675" y="4760254"/>
            <a:ext cx="3828938" cy="2281892"/>
          </a:xfrm>
          <a:prstGeom prst="rect">
            <a:avLst/>
          </a:prstGeom>
        </p:spPr>
      </p:pic>
      <p:sp>
        <p:nvSpPr>
          <p:cNvPr id="29" name="Espace réservé du contenu 2">
            <a:extLst>
              <a:ext uri="{FF2B5EF4-FFF2-40B4-BE49-F238E27FC236}">
                <a16:creationId xmlns:a16="http://schemas.microsoft.com/office/drawing/2014/main" id="{142EA77C-6ED4-4009-922E-8F24729547DD}"/>
              </a:ext>
            </a:extLst>
          </p:cNvPr>
          <p:cNvSpPr txBox="1">
            <a:spLocks/>
          </p:cNvSpPr>
          <p:nvPr/>
        </p:nvSpPr>
        <p:spPr>
          <a:xfrm>
            <a:off x="1941524" y="3090906"/>
            <a:ext cx="3214037" cy="105023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</a:pPr>
            <a:r>
              <a:rPr lang="fr-FR" sz="3200" b="1" dirty="0">
                <a:solidFill>
                  <a:srgbClr val="95C11F"/>
                </a:solidFill>
                <a:latin typeface="Raleway" panose="020B0503030101060003" pitchFamily="34" charset="0"/>
                <a:ea typeface="+mj-ea"/>
                <a:cs typeface="+mj-cs"/>
              </a:rPr>
              <a:t>Alternatives naturelles</a:t>
            </a:r>
            <a:endParaRPr lang="fr-FR" sz="1800" dirty="0">
              <a:solidFill>
                <a:srgbClr val="95C11F"/>
              </a:solidFill>
              <a:latin typeface="Raleway" panose="020B0503030101060003" pitchFamily="34" charset="0"/>
            </a:endParaRPr>
          </a:p>
        </p:txBody>
      </p:sp>
      <p:pic>
        <p:nvPicPr>
          <p:cNvPr id="30" name="Picture 2">
            <a:extLst>
              <a:ext uri="{FF2B5EF4-FFF2-40B4-BE49-F238E27FC236}">
                <a16:creationId xmlns:a16="http://schemas.microsoft.com/office/drawing/2014/main" id="{9B1F9E27-041C-4AE3-8D7C-38F9AA8ED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345" y="-19244"/>
            <a:ext cx="1727183" cy="255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>
            <a:extLst>
              <a:ext uri="{FF2B5EF4-FFF2-40B4-BE49-F238E27FC236}">
                <a16:creationId xmlns:a16="http://schemas.microsoft.com/office/drawing/2014/main" id="{42E6F98E-6A8F-458A-96BF-23CFBDA2BB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0" t="23270" r="12810" b="25639"/>
          <a:stretch/>
        </p:blipFill>
        <p:spPr bwMode="auto">
          <a:xfrm>
            <a:off x="4293624" y="413817"/>
            <a:ext cx="2490810" cy="171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ZoneTexte 31">
            <a:extLst>
              <a:ext uri="{FF2B5EF4-FFF2-40B4-BE49-F238E27FC236}">
                <a16:creationId xmlns:a16="http://schemas.microsoft.com/office/drawing/2014/main" id="{2A501FBF-BB5C-4E6A-BDCC-6C3592120E14}"/>
              </a:ext>
            </a:extLst>
          </p:cNvPr>
          <p:cNvSpPr txBox="1"/>
          <p:nvPr/>
        </p:nvSpPr>
        <p:spPr>
          <a:xfrm>
            <a:off x="328859" y="3198375"/>
            <a:ext cx="17133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1800" dirty="0">
                <a:solidFill>
                  <a:schemeClr val="bg1"/>
                </a:solidFill>
                <a:latin typeface="+mn-lt"/>
              </a:rPr>
              <a:t>Ecorce de bambou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F17F6F3C-4C58-40DF-9F65-EE9A32C213D1}"/>
              </a:ext>
            </a:extLst>
          </p:cNvPr>
          <p:cNvSpPr txBox="1"/>
          <p:nvPr/>
        </p:nvSpPr>
        <p:spPr>
          <a:xfrm>
            <a:off x="4481922" y="1353012"/>
            <a:ext cx="11936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1800" dirty="0">
                <a:latin typeface="+mn-lt"/>
              </a:rPr>
              <a:t>Bambou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C67B13B0-D5BB-415D-B002-6CD5BC75D29B}"/>
              </a:ext>
            </a:extLst>
          </p:cNvPr>
          <p:cNvSpPr txBox="1"/>
          <p:nvPr/>
        </p:nvSpPr>
        <p:spPr>
          <a:xfrm>
            <a:off x="7061659" y="1658306"/>
            <a:ext cx="21736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800" dirty="0">
                <a:solidFill>
                  <a:schemeClr val="bg1"/>
                </a:solidFill>
                <a:latin typeface="+mn-lt"/>
              </a:rPr>
              <a:t>Canne de Provence / roseau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B7EA4D62-BD81-4E03-A732-573B1E0952A1}"/>
              </a:ext>
            </a:extLst>
          </p:cNvPr>
          <p:cNvSpPr txBox="1"/>
          <p:nvPr/>
        </p:nvSpPr>
        <p:spPr>
          <a:xfrm>
            <a:off x="4967631" y="5079817"/>
            <a:ext cx="23609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1800" dirty="0">
                <a:latin typeface="+mn-lt"/>
              </a:rPr>
              <a:t>Paille (blé</a:t>
            </a:r>
            <a:r>
              <a:rPr lang="fr-FR" sz="1600" baseline="30000" dirty="0">
                <a:latin typeface="+mn-lt"/>
              </a:rPr>
              <a:t> </a:t>
            </a:r>
            <a:r>
              <a:rPr lang="fr-FR" sz="1800" dirty="0">
                <a:latin typeface="+mn-lt"/>
              </a:rPr>
              <a:t> seigle, orge)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8383F597-5AA7-4858-ACD5-3B6291B2AD1E}"/>
              </a:ext>
            </a:extLst>
          </p:cNvPr>
          <p:cNvSpPr txBox="1"/>
          <p:nvPr/>
        </p:nvSpPr>
        <p:spPr>
          <a:xfrm>
            <a:off x="1434199" y="5291680"/>
            <a:ext cx="21682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>
                <a:latin typeface="+mn-lt"/>
              </a:rPr>
              <a:t>Feuille de palmier</a:t>
            </a:r>
            <a:endParaRPr lang="fr-FR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BD518066-5B4C-41D4-B3E9-FF002F76EB51}"/>
              </a:ext>
            </a:extLst>
          </p:cNvPr>
          <p:cNvSpPr txBox="1"/>
          <p:nvPr/>
        </p:nvSpPr>
        <p:spPr>
          <a:xfrm>
            <a:off x="2623595" y="2156387"/>
            <a:ext cx="14600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1800" dirty="0">
                <a:solidFill>
                  <a:schemeClr val="bg1"/>
                </a:solidFill>
                <a:latin typeface="+mn-lt"/>
              </a:rPr>
              <a:t>Bois</a:t>
            </a: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8B4D2422-ABAD-4738-99CF-E64E99B2E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472" y="1047744"/>
            <a:ext cx="915843" cy="1221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7C13F77-21F6-8E49-D311-3019C6023B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96579" y="2103466"/>
            <a:ext cx="3950308" cy="2288083"/>
          </a:xfrm>
          <a:prstGeom prst="rect">
            <a:avLst/>
          </a:prstGeom>
        </p:spPr>
      </p:pic>
      <p:sp>
        <p:nvSpPr>
          <p:cNvPr id="21" name="ZoneTexte 20">
            <a:extLst>
              <a:ext uri="{FF2B5EF4-FFF2-40B4-BE49-F238E27FC236}">
                <a16:creationId xmlns:a16="http://schemas.microsoft.com/office/drawing/2014/main" id="{4C8E6B7C-BF19-7F37-607F-91AF33DD0E6F}"/>
              </a:ext>
            </a:extLst>
          </p:cNvPr>
          <p:cNvSpPr txBox="1"/>
          <p:nvPr/>
        </p:nvSpPr>
        <p:spPr>
          <a:xfrm>
            <a:off x="5305097" y="3991757"/>
            <a:ext cx="23609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1800" dirty="0">
                <a:solidFill>
                  <a:schemeClr val="bg1"/>
                </a:solidFill>
                <a:latin typeface="+mn-lt"/>
              </a:rPr>
              <a:t>Canne de Provence</a:t>
            </a:r>
          </a:p>
        </p:txBody>
      </p:sp>
    </p:spTree>
    <p:extLst>
      <p:ext uri="{BB962C8B-B14F-4D97-AF65-F5344CB8AC3E}">
        <p14:creationId xmlns:p14="http://schemas.microsoft.com/office/powerpoint/2010/main" val="67991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60512E97-44CC-48B1-88C9-D451A6C3F3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-14347" y="15240"/>
            <a:ext cx="9143980" cy="6710236"/>
          </a:xfrm>
          <a:prstGeom prst="rect">
            <a:avLst/>
          </a:prstGeom>
        </p:spPr>
      </p:pic>
      <p:pic>
        <p:nvPicPr>
          <p:cNvPr id="89" name="Image 88">
            <a:extLst>
              <a:ext uri="{FF2B5EF4-FFF2-40B4-BE49-F238E27FC236}">
                <a16:creationId xmlns:a16="http://schemas.microsoft.com/office/drawing/2014/main" id="{BC7A3183-F6C0-4EE1-9622-B45BF48A108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6512" y="2998007"/>
            <a:ext cx="1466399" cy="10315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75FF125A-C9D9-429B-B205-2F2E3CED1F5F}"/>
              </a:ext>
            </a:extLst>
          </p:cNvPr>
          <p:cNvSpPr txBox="1"/>
          <p:nvPr/>
        </p:nvSpPr>
        <p:spPr>
          <a:xfrm>
            <a:off x="8496944" y="3304684"/>
            <a:ext cx="683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  <a:latin typeface="+mj-lt"/>
              </a:rPr>
              <a:t>2</a:t>
            </a:r>
          </a:p>
        </p:txBody>
      </p:sp>
      <p:sp>
        <p:nvSpPr>
          <p:cNvPr id="42" name="Espace réservé du contenu 2">
            <a:extLst>
              <a:ext uri="{FF2B5EF4-FFF2-40B4-BE49-F238E27FC236}">
                <a16:creationId xmlns:a16="http://schemas.microsoft.com/office/drawing/2014/main" id="{C4044C9F-60E8-409E-89F9-B9E6BFFCAE5E}"/>
              </a:ext>
            </a:extLst>
          </p:cNvPr>
          <p:cNvSpPr txBox="1">
            <a:spLocks/>
          </p:cNvSpPr>
          <p:nvPr/>
        </p:nvSpPr>
        <p:spPr>
          <a:xfrm>
            <a:off x="-146604" y="2730225"/>
            <a:ext cx="9327116" cy="10502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fr-FR" sz="3200" b="1" dirty="0">
                <a:solidFill>
                  <a:srgbClr val="4A6010"/>
                </a:solidFill>
                <a:latin typeface="Raleway" panose="020B0503030101060003" pitchFamily="34" charset="0"/>
                <a:ea typeface="+mj-ea"/>
                <a:cs typeface="+mj-cs"/>
              </a:rPr>
              <a:t>Matériaux </a:t>
            </a:r>
          </a:p>
          <a:p>
            <a:pPr marL="0" indent="0">
              <a:spcBef>
                <a:spcPts val="0"/>
              </a:spcBef>
            </a:pPr>
            <a:r>
              <a:rPr lang="fr-FR" sz="3200" b="1" dirty="0">
                <a:solidFill>
                  <a:srgbClr val="4A6010"/>
                </a:solidFill>
                <a:latin typeface="Raleway" panose="020B0503030101060003" pitchFamily="34" charset="0"/>
                <a:ea typeface="+mj-ea"/>
                <a:cs typeface="+mj-cs"/>
              </a:rPr>
              <a:t>Naturels</a:t>
            </a:r>
          </a:p>
          <a:p>
            <a:pPr marL="0" indent="0">
              <a:spcBef>
                <a:spcPts val="0"/>
              </a:spcBef>
            </a:pPr>
            <a:r>
              <a:rPr lang="fr-FR" sz="3200" b="1" dirty="0">
                <a:solidFill>
                  <a:srgbClr val="4A6010"/>
                </a:solidFill>
                <a:latin typeface="Raleway" panose="020B0503030101060003" pitchFamily="34" charset="0"/>
                <a:ea typeface="+mj-ea"/>
                <a:cs typeface="+mj-cs"/>
              </a:rPr>
              <a:t> transformés</a:t>
            </a:r>
            <a:endParaRPr lang="fr-FR" sz="3200" dirty="0">
              <a:solidFill>
                <a:srgbClr val="4A6010"/>
              </a:solidFill>
              <a:latin typeface="Raleway" panose="020B0503030101060003" pitchFamily="34" charset="0"/>
            </a:endParaRPr>
          </a:p>
        </p:txBody>
      </p:sp>
      <p:pic>
        <p:nvPicPr>
          <p:cNvPr id="58" name="Image 57" descr="https://by-ekobo.com/1270-large_default/gusto-small-cup.jpg">
            <a:extLst>
              <a:ext uri="{FF2B5EF4-FFF2-40B4-BE49-F238E27FC236}">
                <a16:creationId xmlns:a16="http://schemas.microsoft.com/office/drawing/2014/main" id="{29A18219-199C-4E29-A597-137772E5ED3D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15922" y="4827370"/>
            <a:ext cx="1269886" cy="15249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1" name="Picture 2" descr="Paille en canne a sucre">
            <a:extLst>
              <a:ext uri="{FF2B5EF4-FFF2-40B4-BE49-F238E27FC236}">
                <a16:creationId xmlns:a16="http://schemas.microsoft.com/office/drawing/2014/main" id="{A4142CC9-D2FC-4DEE-95CB-4CA13EC2E7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15" t="19308" r="10001" b="19307"/>
          <a:stretch/>
        </p:blipFill>
        <p:spPr bwMode="auto">
          <a:xfrm>
            <a:off x="1627006" y="4816727"/>
            <a:ext cx="2670804" cy="147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>
            <a:extLst>
              <a:ext uri="{FF2B5EF4-FFF2-40B4-BE49-F238E27FC236}">
                <a16:creationId xmlns:a16="http://schemas.microsoft.com/office/drawing/2014/main" id="{95B40518-5C78-49FF-9F51-C2698D819D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t="32228" r="21092" b="31913"/>
          <a:stretch/>
        </p:blipFill>
        <p:spPr bwMode="auto">
          <a:xfrm>
            <a:off x="7008246" y="2900064"/>
            <a:ext cx="2172266" cy="129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" descr="Mug de voyage en marc de café Weducer - Kaffeeform">
            <a:extLst>
              <a:ext uri="{FF2B5EF4-FFF2-40B4-BE49-F238E27FC236}">
                <a16:creationId xmlns:a16="http://schemas.microsoft.com/office/drawing/2014/main" id="{A4C03F8B-B3B7-4D07-9AAB-AEB3DAF3A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262" y="2565716"/>
            <a:ext cx="1147688" cy="169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Image 72">
            <a:extLst>
              <a:ext uri="{FF2B5EF4-FFF2-40B4-BE49-F238E27FC236}">
                <a16:creationId xmlns:a16="http://schemas.microsoft.com/office/drawing/2014/main" id="{4973906D-7315-4B4B-9234-4D9E14D5BB8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77"/>
          <a:stretch/>
        </p:blipFill>
        <p:spPr>
          <a:xfrm>
            <a:off x="6498508" y="994843"/>
            <a:ext cx="2317433" cy="1482670"/>
          </a:xfrm>
          <a:prstGeom prst="rect">
            <a:avLst/>
          </a:prstGeom>
        </p:spPr>
      </p:pic>
      <p:sp>
        <p:nvSpPr>
          <p:cNvPr id="76" name="ZoneTexte 75">
            <a:extLst>
              <a:ext uri="{FF2B5EF4-FFF2-40B4-BE49-F238E27FC236}">
                <a16:creationId xmlns:a16="http://schemas.microsoft.com/office/drawing/2014/main" id="{AB320E2F-5E95-4A82-A612-25CDB5B4A790}"/>
              </a:ext>
            </a:extLst>
          </p:cNvPr>
          <p:cNvSpPr txBox="1"/>
          <p:nvPr/>
        </p:nvSpPr>
        <p:spPr>
          <a:xfrm>
            <a:off x="6509186" y="1551511"/>
            <a:ext cx="21928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1800" dirty="0">
                <a:latin typeface="+mn-lt"/>
              </a:rPr>
              <a:t>Bagasse (pulpe de canne à sucre)</a:t>
            </a:r>
          </a:p>
        </p:txBody>
      </p:sp>
      <p:sp>
        <p:nvSpPr>
          <p:cNvPr id="78" name="ZoneTexte 77">
            <a:extLst>
              <a:ext uri="{FF2B5EF4-FFF2-40B4-BE49-F238E27FC236}">
                <a16:creationId xmlns:a16="http://schemas.microsoft.com/office/drawing/2014/main" id="{37BFF25E-B6D9-4256-AAA4-7C440CE5FA2E}"/>
              </a:ext>
            </a:extLst>
          </p:cNvPr>
          <p:cNvSpPr txBox="1"/>
          <p:nvPr/>
        </p:nvSpPr>
        <p:spPr>
          <a:xfrm>
            <a:off x="7187977" y="3494386"/>
            <a:ext cx="21511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1800" dirty="0">
                <a:solidFill>
                  <a:schemeClr val="bg1"/>
                </a:solidFill>
                <a:latin typeface="+mn-lt"/>
              </a:rPr>
              <a:t>Bois/Bambou assemblé</a:t>
            </a:r>
          </a:p>
        </p:txBody>
      </p:sp>
      <p:sp>
        <p:nvSpPr>
          <p:cNvPr id="80" name="ZoneTexte 79">
            <a:extLst>
              <a:ext uri="{FF2B5EF4-FFF2-40B4-BE49-F238E27FC236}">
                <a16:creationId xmlns:a16="http://schemas.microsoft.com/office/drawing/2014/main" id="{0C63BAB1-79A3-4677-85E1-C1418C79E685}"/>
              </a:ext>
            </a:extLst>
          </p:cNvPr>
          <p:cNvSpPr txBox="1"/>
          <p:nvPr/>
        </p:nvSpPr>
        <p:spPr>
          <a:xfrm>
            <a:off x="1429887" y="3138798"/>
            <a:ext cx="7899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1800" dirty="0">
                <a:solidFill>
                  <a:schemeClr val="bg1"/>
                </a:solidFill>
                <a:latin typeface="+mn-lt"/>
              </a:rPr>
              <a:t>Marc de café</a:t>
            </a:r>
          </a:p>
        </p:txBody>
      </p:sp>
      <p:sp>
        <p:nvSpPr>
          <p:cNvPr id="82" name="ZoneTexte 81">
            <a:extLst>
              <a:ext uri="{FF2B5EF4-FFF2-40B4-BE49-F238E27FC236}">
                <a16:creationId xmlns:a16="http://schemas.microsoft.com/office/drawing/2014/main" id="{88A96DA4-9FB8-4CCD-9B1F-ACDE34F9B83B}"/>
              </a:ext>
            </a:extLst>
          </p:cNvPr>
          <p:cNvSpPr txBox="1"/>
          <p:nvPr/>
        </p:nvSpPr>
        <p:spPr>
          <a:xfrm>
            <a:off x="4739766" y="5289402"/>
            <a:ext cx="24464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1800" dirty="0">
                <a:latin typeface="+mn-lt"/>
              </a:rPr>
              <a:t>Poudre ou fibre végétale de bambou</a:t>
            </a:r>
            <a:r>
              <a:rPr lang="fr-FR" sz="1800" baseline="30000" dirty="0">
                <a:latin typeface="+mn-lt"/>
              </a:rPr>
              <a:t>, </a:t>
            </a:r>
          </a:p>
        </p:txBody>
      </p:sp>
      <p:sp>
        <p:nvSpPr>
          <p:cNvPr id="84" name="ZoneTexte 83">
            <a:extLst>
              <a:ext uri="{FF2B5EF4-FFF2-40B4-BE49-F238E27FC236}">
                <a16:creationId xmlns:a16="http://schemas.microsoft.com/office/drawing/2014/main" id="{EF8CDB54-8CE5-4649-A903-90FA227E4DD7}"/>
              </a:ext>
            </a:extLst>
          </p:cNvPr>
          <p:cNvSpPr txBox="1"/>
          <p:nvPr/>
        </p:nvSpPr>
        <p:spPr>
          <a:xfrm>
            <a:off x="2166178" y="5205119"/>
            <a:ext cx="12969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dirty="0"/>
              <a:t>C</a:t>
            </a:r>
            <a:r>
              <a:rPr lang="fr-FR" sz="1800" dirty="0">
                <a:latin typeface="+mn-lt"/>
              </a:rPr>
              <a:t>anne à sucre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53D1F50-3FA1-472C-A343-797321906F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32442" y="373562"/>
            <a:ext cx="2055705" cy="204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Image 69">
            <a:extLst>
              <a:ext uri="{FF2B5EF4-FFF2-40B4-BE49-F238E27FC236}">
                <a16:creationId xmlns:a16="http://schemas.microsoft.com/office/drawing/2014/main" id="{061187DA-57C3-4F98-A15A-49EFAFA6C88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79502" y="627747"/>
            <a:ext cx="1084263" cy="1425605"/>
          </a:xfrm>
          <a:prstGeom prst="rect">
            <a:avLst/>
          </a:prstGeom>
        </p:spPr>
      </p:pic>
      <p:sp>
        <p:nvSpPr>
          <p:cNvPr id="75" name="ZoneTexte 74">
            <a:extLst>
              <a:ext uri="{FF2B5EF4-FFF2-40B4-BE49-F238E27FC236}">
                <a16:creationId xmlns:a16="http://schemas.microsoft.com/office/drawing/2014/main" id="{5E5347D2-CA10-4A43-89F8-D00177FECE91}"/>
              </a:ext>
            </a:extLst>
          </p:cNvPr>
          <p:cNvSpPr txBox="1"/>
          <p:nvPr/>
        </p:nvSpPr>
        <p:spPr>
          <a:xfrm>
            <a:off x="3139860" y="942884"/>
            <a:ext cx="96354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1800" dirty="0">
                <a:solidFill>
                  <a:schemeClr val="bg1"/>
                </a:solidFill>
                <a:latin typeface="+mn-lt"/>
              </a:rPr>
              <a:t>Papier, carton, kraft</a:t>
            </a:r>
          </a:p>
        </p:txBody>
      </p:sp>
      <p:pic>
        <p:nvPicPr>
          <p:cNvPr id="88" name="Image 87">
            <a:extLst>
              <a:ext uri="{FF2B5EF4-FFF2-40B4-BE49-F238E27FC236}">
                <a16:creationId xmlns:a16="http://schemas.microsoft.com/office/drawing/2014/main" id="{19596BEC-B356-4AAB-BE6D-506671CDC14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63755" y="829005"/>
            <a:ext cx="1058974" cy="16485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Fourchettes papier blanc embossées ">
            <a:extLst>
              <a:ext uri="{FF2B5EF4-FFF2-40B4-BE49-F238E27FC236}">
                <a16:creationId xmlns:a16="http://schemas.microsoft.com/office/drawing/2014/main" id="{EE95CE1E-C9AA-4F36-9936-62E64AC32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493" y="2047900"/>
            <a:ext cx="1764744" cy="48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407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10" descr="Lot 4 pailles inox COURTES">
            <a:extLst>
              <a:ext uri="{FF2B5EF4-FFF2-40B4-BE49-F238E27FC236}">
                <a16:creationId xmlns:a16="http://schemas.microsoft.com/office/drawing/2014/main" id="{B3869273-5B76-445F-B686-26838AB388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6" b="11319"/>
          <a:stretch/>
        </p:blipFill>
        <p:spPr bwMode="auto">
          <a:xfrm rot="2685453">
            <a:off x="2165578" y="4895175"/>
            <a:ext cx="2200001" cy="1510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60512E97-44CC-48B1-88C9-D451A6C3F3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20" y="0"/>
            <a:ext cx="9143980" cy="6710236"/>
          </a:xfrm>
          <a:prstGeom prst="rect">
            <a:avLst/>
          </a:prstGeom>
        </p:spPr>
      </p:pic>
      <p:sp>
        <p:nvSpPr>
          <p:cNvPr id="42" name="Espace réservé du contenu 2">
            <a:extLst>
              <a:ext uri="{FF2B5EF4-FFF2-40B4-BE49-F238E27FC236}">
                <a16:creationId xmlns:a16="http://schemas.microsoft.com/office/drawing/2014/main" id="{C4044C9F-60E8-409E-89F9-B9E6BFFCAE5E}"/>
              </a:ext>
            </a:extLst>
          </p:cNvPr>
          <p:cNvSpPr txBox="1">
            <a:spLocks/>
          </p:cNvSpPr>
          <p:nvPr/>
        </p:nvSpPr>
        <p:spPr>
          <a:xfrm>
            <a:off x="2989710" y="2547345"/>
            <a:ext cx="3214037" cy="10502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Gotham Book" panose="02000604040000020004" pitchFamily="50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</a:pPr>
            <a:r>
              <a:rPr lang="fr-FR" sz="3200" b="1" dirty="0">
                <a:solidFill>
                  <a:srgbClr val="4A6010"/>
                </a:solidFill>
                <a:latin typeface="Raleway" panose="020B0503030101060003" pitchFamily="34" charset="0"/>
                <a:ea typeface="+mj-ea"/>
                <a:cs typeface="+mj-cs"/>
              </a:rPr>
              <a:t>Alternatives classiques</a:t>
            </a:r>
            <a:endParaRPr lang="fr-FR" sz="3200" dirty="0">
              <a:solidFill>
                <a:srgbClr val="4A6010"/>
              </a:solidFill>
              <a:latin typeface="Raleway" panose="020B0503030101060003" pitchFamily="34" charset="0"/>
            </a:endParaRPr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AB320E2F-5E95-4A82-A612-25CDB5B4A790}"/>
              </a:ext>
            </a:extLst>
          </p:cNvPr>
          <p:cNvSpPr txBox="1"/>
          <p:nvPr/>
        </p:nvSpPr>
        <p:spPr>
          <a:xfrm>
            <a:off x="5214257" y="181616"/>
            <a:ext cx="396064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1800" b="1" dirty="0">
                <a:solidFill>
                  <a:srgbClr val="95C11F"/>
                </a:solidFill>
                <a:latin typeface="Raleway" panose="020B0503030101060003" pitchFamily="34" charset="0"/>
              </a:rPr>
              <a:t>Verres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dirty="0">
                <a:latin typeface="Raleway" panose="020B0503030101060003" pitchFamily="34" charset="0"/>
              </a:rPr>
              <a:t>Verre </a:t>
            </a:r>
            <a:r>
              <a:rPr lang="fr-FR" dirty="0" err="1">
                <a:latin typeface="Raleway" panose="020B0503030101060003" pitchFamily="34" charset="0"/>
              </a:rPr>
              <a:t>sodo</a:t>
            </a:r>
            <a:r>
              <a:rPr lang="fr-FR" dirty="0">
                <a:latin typeface="Raleway" panose="020B0503030101060003" pitchFamily="34" charset="0"/>
              </a:rPr>
              <a:t> calcique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800" dirty="0">
                <a:latin typeface="Raleway" panose="020B0503030101060003" pitchFamily="34" charset="0"/>
              </a:rPr>
              <a:t>Verre </a:t>
            </a:r>
            <a:r>
              <a:rPr lang="fr-FR" sz="1800" dirty="0" err="1">
                <a:latin typeface="Raleway" panose="020B0503030101060003" pitchFamily="34" charset="0"/>
              </a:rPr>
              <a:t>boro-silicate</a:t>
            </a:r>
            <a:r>
              <a:rPr lang="fr-FR" dirty="0">
                <a:latin typeface="Raleway" panose="020B0503030101060003" pitchFamily="34" charset="0"/>
              </a:rPr>
              <a:t> (type Pyrex)</a:t>
            </a:r>
            <a:endParaRPr lang="fr-FR" sz="1800" dirty="0">
              <a:latin typeface="Raleway" panose="020B0503030101060003" pitchFamily="34" charset="0"/>
            </a:endParaRPr>
          </a:p>
        </p:txBody>
      </p:sp>
      <p:sp>
        <p:nvSpPr>
          <p:cNvPr id="78" name="ZoneTexte 77">
            <a:extLst>
              <a:ext uri="{FF2B5EF4-FFF2-40B4-BE49-F238E27FC236}">
                <a16:creationId xmlns:a16="http://schemas.microsoft.com/office/drawing/2014/main" id="{37BFF25E-B6D9-4256-AAA4-7C440CE5FA2E}"/>
              </a:ext>
            </a:extLst>
          </p:cNvPr>
          <p:cNvSpPr txBox="1"/>
          <p:nvPr/>
        </p:nvSpPr>
        <p:spPr>
          <a:xfrm>
            <a:off x="7223352" y="4168005"/>
            <a:ext cx="1615376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1800" b="1" dirty="0">
                <a:solidFill>
                  <a:srgbClr val="95C11F"/>
                </a:solidFill>
                <a:latin typeface="Raleway" panose="020B0503030101060003" pitchFamily="34" charset="0"/>
              </a:rPr>
              <a:t>Céramiques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dirty="0">
                <a:latin typeface="Raleway" panose="020B0503030101060003" pitchFamily="34" charset="0"/>
              </a:rPr>
              <a:t>Faïence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800" dirty="0">
                <a:latin typeface="Raleway" panose="020B0503030101060003" pitchFamily="34" charset="0"/>
              </a:rPr>
              <a:t>Porcelaine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dirty="0">
                <a:latin typeface="Raleway" panose="020B0503030101060003" pitchFamily="34" charset="0"/>
              </a:rPr>
              <a:t>Grès</a:t>
            </a:r>
            <a:endParaRPr lang="fr-FR" sz="1800" dirty="0">
              <a:latin typeface="Raleway" panose="020B0503030101060003" pitchFamily="34" charset="0"/>
            </a:endParaRPr>
          </a:p>
        </p:txBody>
      </p:sp>
      <p:sp>
        <p:nvSpPr>
          <p:cNvPr id="80" name="ZoneTexte 79">
            <a:extLst>
              <a:ext uri="{FF2B5EF4-FFF2-40B4-BE49-F238E27FC236}">
                <a16:creationId xmlns:a16="http://schemas.microsoft.com/office/drawing/2014/main" id="{0C63BAB1-79A3-4677-85E1-C1418C79E685}"/>
              </a:ext>
            </a:extLst>
          </p:cNvPr>
          <p:cNvSpPr txBox="1"/>
          <p:nvPr/>
        </p:nvSpPr>
        <p:spPr>
          <a:xfrm>
            <a:off x="184541" y="2588526"/>
            <a:ext cx="2120811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sz="1800" b="1" dirty="0">
                <a:solidFill>
                  <a:srgbClr val="95C11F"/>
                </a:solidFill>
                <a:latin typeface="Raleway" panose="020B0503030101060003" pitchFamily="34" charset="0"/>
              </a:rPr>
              <a:t>Métaux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dirty="0">
                <a:latin typeface="Raleway" panose="020B0503030101060003" pitchFamily="34" charset="0"/>
              </a:rPr>
              <a:t>Inox (acier)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800" dirty="0">
                <a:latin typeface="Raleway" panose="020B0503030101060003" pitchFamily="34" charset="0"/>
              </a:rPr>
              <a:t>Aluminium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dirty="0">
                <a:latin typeface="Raleway" panose="020B0503030101060003" pitchFamily="34" charset="0"/>
              </a:rPr>
              <a:t>Cuivre</a:t>
            </a:r>
            <a:endParaRPr lang="fr-FR" sz="1800" dirty="0">
              <a:latin typeface="Raleway" panose="020B0503030101060003" pitchFamily="34" charset="0"/>
            </a:endParaRPr>
          </a:p>
        </p:txBody>
      </p:sp>
      <p:pic>
        <p:nvPicPr>
          <p:cNvPr id="18" name="Image 17" descr="https://images-eu.ssl-images-amazon.com/images/I/41BK8PAvE-L.jpg">
            <a:extLst>
              <a:ext uri="{FF2B5EF4-FFF2-40B4-BE49-F238E27FC236}">
                <a16:creationId xmlns:a16="http://schemas.microsoft.com/office/drawing/2014/main" id="{C671018B-B770-40F3-9FF9-FC9EE314BB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48705" y="5756550"/>
            <a:ext cx="963094" cy="7945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31823FF7-D456-4F1B-B512-21D15019D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594" y="1244506"/>
            <a:ext cx="1802552" cy="135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CEE7519A-A2A6-4F6B-9ADD-3C59FE34D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917704"/>
            <a:ext cx="2577626" cy="193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F867AA1F-6200-4A7A-A727-FBE1B5DF87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4" t="26797" r="3225" b="22787"/>
          <a:stretch/>
        </p:blipFill>
        <p:spPr bwMode="auto">
          <a:xfrm>
            <a:off x="76939" y="4027366"/>
            <a:ext cx="2743532" cy="154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>
            <a:extLst>
              <a:ext uri="{FF2B5EF4-FFF2-40B4-BE49-F238E27FC236}">
                <a16:creationId xmlns:a16="http://schemas.microsoft.com/office/drawing/2014/main" id="{063ED635-E572-41A2-A798-A64163F5A2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14600" y="53422"/>
            <a:ext cx="2698514" cy="119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39C94AC4-CCE5-484B-A928-3161591561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6" t="9594" r="8588" b="7255"/>
          <a:stretch/>
        </p:blipFill>
        <p:spPr bwMode="auto">
          <a:xfrm>
            <a:off x="30926" y="5443168"/>
            <a:ext cx="1303052" cy="128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Image 5" descr="http://www.chomette.com/media/catalog/product/cache/1/thumbnail/9df78eab33525d08d6e5fb8d27136e95/e/c/ecf-pailles-serax-402984-03_1.jpg">
            <a:extLst>
              <a:ext uri="{FF2B5EF4-FFF2-40B4-BE49-F238E27FC236}">
                <a16:creationId xmlns:a16="http://schemas.microsoft.com/office/drawing/2014/main" id="{47CB23BA-B4F8-49D8-BA0A-36691B7647FE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99" b="23451"/>
          <a:stretch/>
        </p:blipFill>
        <p:spPr bwMode="auto">
          <a:xfrm>
            <a:off x="1897957" y="1237908"/>
            <a:ext cx="1703923" cy="135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19ADEEFD-023C-424D-8F32-250E83C855C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18114" y="3471751"/>
            <a:ext cx="1741271" cy="7074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990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Espace réservé du contenu 5">
            <a:extLst>
              <a:ext uri="{FF2B5EF4-FFF2-40B4-BE49-F238E27FC236}">
                <a16:creationId xmlns:a16="http://schemas.microsoft.com/office/drawing/2014/main" id="{4931225B-DD2F-4E6E-AA47-B063A7EE8A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20" y="0"/>
            <a:ext cx="9143980" cy="6710236"/>
          </a:xfrm>
          <a:prstGeom prst="rect">
            <a:avLst/>
          </a:prstGeom>
        </p:spPr>
      </p:pic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5C75067E-1652-420C-B785-5EC162A252AF}"/>
              </a:ext>
            </a:extLst>
          </p:cNvPr>
          <p:cNvSpPr/>
          <p:nvPr/>
        </p:nvSpPr>
        <p:spPr>
          <a:xfrm>
            <a:off x="3390412" y="1171297"/>
            <a:ext cx="5340253" cy="77820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200" dirty="0">
                <a:solidFill>
                  <a:schemeClr val="tx1"/>
                </a:solidFill>
                <a:latin typeface="Raleway" panose="020B0503030101060003" pitchFamily="34" charset="0"/>
              </a:rPr>
              <a:t>Apte au contact alimentaire</a:t>
            </a:r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A545E599-41BD-40AF-ABBE-D66B8E6D9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047958">
            <a:off x="7383" y="1185515"/>
            <a:ext cx="3296413" cy="85300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fr-FR" sz="3000" b="1" dirty="0">
                <a:solidFill>
                  <a:srgbClr val="709117"/>
                </a:solidFill>
                <a:latin typeface="Raleway" panose="020B0503030101060003" pitchFamily="34" charset="0"/>
              </a:rPr>
              <a:t>Effet sur la santé 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B9020AEC-AC15-4616-A7AF-612222B0DB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773564"/>
            <a:ext cx="3320143" cy="2046722"/>
          </a:xfrm>
          <a:ln>
            <a:noFill/>
          </a:ln>
        </p:spPr>
        <p:txBody>
          <a:bodyPr>
            <a:noAutofit/>
          </a:bodyPr>
          <a:lstStyle/>
          <a:p>
            <a:pPr marL="0" indent="0" algn="l"/>
            <a:endParaRPr lang="fr-FR" sz="2000" dirty="0">
              <a:solidFill>
                <a:srgbClr val="53AD41"/>
              </a:solidFill>
              <a:latin typeface="+mn-lt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fr-FR" sz="2000" b="1" dirty="0">
                <a:solidFill>
                  <a:srgbClr val="F78F2A"/>
                </a:solidFill>
                <a:latin typeface="Raleway" panose="020B0503030101060003" pitchFamily="34" charset="0"/>
                <a:sym typeface="Wingdings" panose="05000000000000000000" pitchFamily="2" charset="2"/>
              </a:rPr>
              <a:t>Risque :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fr-FR" sz="2000" b="1" dirty="0">
                <a:solidFill>
                  <a:srgbClr val="F78F2A"/>
                </a:solidFill>
                <a:latin typeface="Raleway" panose="020B0503030101060003" pitchFamily="34" charset="0"/>
                <a:sym typeface="Wingdings" panose="05000000000000000000" pitchFamily="2" charset="2"/>
              </a:rPr>
              <a:t>t</a:t>
            </a:r>
            <a:r>
              <a:rPr lang="fr-FR" sz="2000" b="1" dirty="0">
                <a:solidFill>
                  <a:srgbClr val="F78F2A"/>
                </a:solidFill>
                <a:latin typeface="Raleway" panose="020B0503030101060003" pitchFamily="34" charset="0"/>
              </a:rPr>
              <a:t>ransfert de substances 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fr-FR" sz="2000" b="1" dirty="0">
                <a:solidFill>
                  <a:srgbClr val="F78F2A"/>
                </a:solidFill>
                <a:latin typeface="Raleway" panose="020B0503030101060003" pitchFamily="34" charset="0"/>
              </a:rPr>
              <a:t>vers l’aliment </a:t>
            </a:r>
          </a:p>
          <a:p>
            <a:pPr marL="0" indent="0" algn="ctr">
              <a:buNone/>
            </a:pPr>
            <a:endParaRPr lang="fr-FR" sz="2000" b="1" dirty="0">
              <a:solidFill>
                <a:srgbClr val="F78F2A"/>
              </a:solidFill>
            </a:endParaRPr>
          </a:p>
          <a:p>
            <a:pPr marL="0" indent="0" algn="ctr" defTabSz="914400">
              <a:lnSpc>
                <a:spcPct val="100000"/>
              </a:lnSpc>
              <a:spcBef>
                <a:spcPts val="600"/>
              </a:spcBef>
              <a:buNone/>
            </a:pPr>
            <a:r>
              <a:rPr lang="fr-FR" sz="2000" b="1" dirty="0">
                <a:solidFill>
                  <a:srgbClr val="F78F2A"/>
                </a:solidFill>
                <a:latin typeface="Raleway" panose="020B0503030101060003" pitchFamily="34" charset="0"/>
              </a:rPr>
              <a:t>Composants non explicités</a:t>
            </a:r>
          </a:p>
          <a:p>
            <a:pPr marL="0" indent="0" algn="ctr">
              <a:buNone/>
            </a:pPr>
            <a:endParaRPr lang="fr-FR" sz="2000" b="1" dirty="0">
              <a:solidFill>
                <a:srgbClr val="F78F2A"/>
              </a:solidFill>
              <a:latin typeface="+mn-lt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6D14D348-E5C7-49B8-95EF-E13B6BBF5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865" y="2537571"/>
            <a:ext cx="735497" cy="63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DC8AC8C3-DA4E-478C-84EF-F4FCA407F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205" y="1335802"/>
            <a:ext cx="359311" cy="362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 : coins arrondis 11">
            <a:extLst>
              <a:ext uri="{FF2B5EF4-FFF2-40B4-BE49-F238E27FC236}">
                <a16:creationId xmlns:a16="http://schemas.microsoft.com/office/drawing/2014/main" id="{49597387-DBBC-4EC2-ACCC-98EB23A522FD}"/>
              </a:ext>
            </a:extLst>
          </p:cNvPr>
          <p:cNvSpPr/>
          <p:nvPr/>
        </p:nvSpPr>
        <p:spPr>
          <a:xfrm>
            <a:off x="3490859" y="2129591"/>
            <a:ext cx="5218037" cy="93263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200" b="1" dirty="0">
                <a:solidFill>
                  <a:schemeClr val="tx1"/>
                </a:solidFill>
                <a:latin typeface="Raleway" panose="020B0503030101060003" pitchFamily="34" charset="0"/>
              </a:rPr>
              <a:t>Respect des conditions d’usage</a:t>
            </a:r>
          </a:p>
          <a:p>
            <a:pPr algn="ctr"/>
            <a:r>
              <a:rPr lang="fr-FR" sz="2200" dirty="0">
                <a:solidFill>
                  <a:schemeClr val="tx1"/>
                </a:solidFill>
                <a:latin typeface="Raleway" panose="020B0503030101060003" pitchFamily="34" charset="0"/>
              </a:rPr>
              <a:t>(stockage / cuisson / usure) </a:t>
            </a:r>
          </a:p>
        </p:txBody>
      </p:sp>
      <p:sp>
        <p:nvSpPr>
          <p:cNvPr id="24" name="Titre 1">
            <a:extLst>
              <a:ext uri="{FF2B5EF4-FFF2-40B4-BE49-F238E27FC236}">
                <a16:creationId xmlns:a16="http://schemas.microsoft.com/office/drawing/2014/main" id="{24317AB0-B59E-49EA-B015-8126786E0F47}"/>
              </a:ext>
            </a:extLst>
          </p:cNvPr>
          <p:cNvSpPr txBox="1">
            <a:spLocks/>
          </p:cNvSpPr>
          <p:nvPr/>
        </p:nvSpPr>
        <p:spPr>
          <a:xfrm>
            <a:off x="2239960" y="278608"/>
            <a:ext cx="6707088" cy="6051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600" dirty="0">
                <a:latin typeface="Raleway Black" panose="020B0A03030101060003" pitchFamily="34" charset="0"/>
              </a:rPr>
              <a:t>Décrypter l’offre du marché</a:t>
            </a:r>
          </a:p>
        </p:txBody>
      </p:sp>
      <p:sp>
        <p:nvSpPr>
          <p:cNvPr id="29" name="Rectangle : coins arrondis 28">
            <a:extLst>
              <a:ext uri="{FF2B5EF4-FFF2-40B4-BE49-F238E27FC236}">
                <a16:creationId xmlns:a16="http://schemas.microsoft.com/office/drawing/2014/main" id="{54612116-D859-48C1-B7C5-1F076238698E}"/>
              </a:ext>
            </a:extLst>
          </p:cNvPr>
          <p:cNvSpPr/>
          <p:nvPr/>
        </p:nvSpPr>
        <p:spPr>
          <a:xfrm>
            <a:off x="3490859" y="5826873"/>
            <a:ext cx="5218036" cy="778201"/>
          </a:xfrm>
          <a:prstGeom prst="roundRect">
            <a:avLst/>
          </a:prstGeom>
          <a:solidFill>
            <a:srgbClr val="95C11F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chemeClr val="bg1"/>
                </a:solidFill>
              </a:rPr>
              <a:t>Choix de Matériaux inertes</a:t>
            </a:r>
          </a:p>
          <a:p>
            <a:pPr algn="ctr"/>
            <a:r>
              <a:rPr lang="fr-FR" sz="2400" b="1" dirty="0">
                <a:solidFill>
                  <a:schemeClr val="bg1"/>
                </a:solidFill>
              </a:rPr>
              <a:t>Eco-labels si possible </a:t>
            </a:r>
          </a:p>
        </p:txBody>
      </p:sp>
      <p:sp>
        <p:nvSpPr>
          <p:cNvPr id="31" name="Rectangle : coins arrondis 30">
            <a:extLst>
              <a:ext uri="{FF2B5EF4-FFF2-40B4-BE49-F238E27FC236}">
                <a16:creationId xmlns:a16="http://schemas.microsoft.com/office/drawing/2014/main" id="{A25AFEDD-2119-4081-B304-393B68CFEB4F}"/>
              </a:ext>
            </a:extLst>
          </p:cNvPr>
          <p:cNvSpPr/>
          <p:nvPr/>
        </p:nvSpPr>
        <p:spPr>
          <a:xfrm>
            <a:off x="3490859" y="3173086"/>
            <a:ext cx="5239807" cy="244494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200" b="1" dirty="0">
                <a:solidFill>
                  <a:schemeClr val="tx1"/>
                </a:solidFill>
                <a:latin typeface="Raleway" panose="020B0503030101060003" pitchFamily="34" charset="0"/>
              </a:rPr>
              <a:t>Décrypter la composition</a:t>
            </a:r>
          </a:p>
          <a:p>
            <a:pPr marL="342900" indent="-342900">
              <a:buBlip>
                <a:blip r:embed="rId5"/>
              </a:buBlip>
            </a:pPr>
            <a:r>
              <a:rPr lang="fr-FR" sz="2200" b="1" dirty="0">
                <a:solidFill>
                  <a:schemeClr val="tx1"/>
                </a:solidFill>
                <a:latin typeface="Raleway" panose="020B0503030101060003" pitchFamily="34" charset="0"/>
              </a:rPr>
              <a:t>Colle, résine, lamination, pulvérisation …</a:t>
            </a:r>
          </a:p>
          <a:p>
            <a:r>
              <a:rPr lang="fr-FR" sz="1600" dirty="0">
                <a:solidFill>
                  <a:schemeClr val="tx1"/>
                </a:solidFill>
                <a:latin typeface="Raleway" panose="020B0503030101060003" pitchFamily="34" charset="0"/>
              </a:rPr>
              <a:t>(ex. : carton, bambou assemblé, poudre de bambou, marc de café)</a:t>
            </a:r>
          </a:p>
          <a:p>
            <a:pPr marL="342900" indent="-342900">
              <a:buBlip>
                <a:blip r:embed="rId5"/>
              </a:buBlip>
            </a:pPr>
            <a:r>
              <a:rPr lang="fr-FR" sz="2200" b="1" dirty="0">
                <a:solidFill>
                  <a:schemeClr val="tx1"/>
                </a:solidFill>
                <a:latin typeface="Raleway" panose="020B0503030101060003" pitchFamily="34" charset="0"/>
              </a:rPr>
              <a:t>Additifs</a:t>
            </a:r>
            <a:r>
              <a:rPr lang="fr-FR" sz="2400" dirty="0">
                <a:solidFill>
                  <a:schemeClr val="tx1"/>
                </a:solidFill>
                <a:latin typeface="Raleway" panose="020B0503030101060003" pitchFamily="34" charset="0"/>
              </a:rPr>
              <a:t> </a:t>
            </a:r>
            <a:r>
              <a:rPr lang="fr-FR" sz="1600" dirty="0">
                <a:solidFill>
                  <a:schemeClr val="tx1"/>
                </a:solidFill>
                <a:latin typeface="Raleway" panose="020B0503030101060003" pitchFamily="34" charset="0"/>
              </a:rPr>
              <a:t>(ex. : bagasse)</a:t>
            </a:r>
          </a:p>
          <a:p>
            <a:pPr marL="342900" indent="-342900">
              <a:buBlip>
                <a:blip r:embed="rId5"/>
              </a:buBlip>
            </a:pPr>
            <a:r>
              <a:rPr lang="fr-FR" sz="2200" b="1" dirty="0">
                <a:solidFill>
                  <a:schemeClr val="tx1"/>
                </a:solidFill>
                <a:latin typeface="Raleway" panose="020B0503030101060003" pitchFamily="34" charset="0"/>
              </a:rPr>
              <a:t>Secrets industriels </a:t>
            </a:r>
            <a:r>
              <a:rPr lang="fr-FR" sz="1600" dirty="0">
                <a:solidFill>
                  <a:schemeClr val="tx1"/>
                </a:solidFill>
                <a:latin typeface="Raleway" panose="020B0503030101060003" pitchFamily="34" charset="0"/>
              </a:rPr>
              <a:t>(ex : marc de café)</a:t>
            </a:r>
            <a:endParaRPr lang="fr-FR" sz="1600" b="1" dirty="0">
              <a:solidFill>
                <a:schemeClr val="tx1"/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54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12" grpId="0" animBg="1"/>
      <p:bldP spid="29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Espace réservé du contenu 5">
            <a:extLst>
              <a:ext uri="{FF2B5EF4-FFF2-40B4-BE49-F238E27FC236}">
                <a16:creationId xmlns:a16="http://schemas.microsoft.com/office/drawing/2014/main" id="{F940F54D-D806-40AC-A961-AC13DD116F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-86145" y="31965"/>
            <a:ext cx="9143980" cy="6710236"/>
          </a:xfrm>
          <a:prstGeom prst="rect">
            <a:avLst/>
          </a:prstGeom>
        </p:spPr>
      </p:pic>
      <p:sp>
        <p:nvSpPr>
          <p:cNvPr id="14344" name="Rectangle 14343">
            <a:extLst>
              <a:ext uri="{FF2B5EF4-FFF2-40B4-BE49-F238E27FC236}">
                <a16:creationId xmlns:a16="http://schemas.microsoft.com/office/drawing/2014/main" id="{4206BB27-E1A7-4D07-B3CA-0D8188496150}"/>
              </a:ext>
            </a:extLst>
          </p:cNvPr>
          <p:cNvSpPr/>
          <p:nvPr/>
        </p:nvSpPr>
        <p:spPr>
          <a:xfrm>
            <a:off x="8154031" y="2773679"/>
            <a:ext cx="958272" cy="11710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DB370570-0FE1-4705-B1C6-66474E2BCDCD}"/>
              </a:ext>
            </a:extLst>
          </p:cNvPr>
          <p:cNvSpPr txBox="1">
            <a:spLocks/>
          </p:cNvSpPr>
          <p:nvPr/>
        </p:nvSpPr>
        <p:spPr>
          <a:xfrm>
            <a:off x="2634580" y="159683"/>
            <a:ext cx="6635824" cy="12456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>
                <a:latin typeface="Raleway Black" panose="020B0A03030101060003" pitchFamily="34" charset="0"/>
              </a:rPr>
              <a:t>Décrypter la fin de vie</a:t>
            </a:r>
            <a:endParaRPr lang="fr-FR" sz="3200" dirty="0"/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2B2F5479-D7C8-457F-9617-75CA66DB6AAE}"/>
              </a:ext>
            </a:extLst>
          </p:cNvPr>
          <p:cNvSpPr txBox="1"/>
          <p:nvPr/>
        </p:nvSpPr>
        <p:spPr>
          <a:xfrm>
            <a:off x="-569647" y="3324240"/>
            <a:ext cx="32013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1800" dirty="0">
                <a:solidFill>
                  <a:srgbClr val="C00000"/>
                </a:solidFill>
              </a:rPr>
              <a:t>1 er janvier 2022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5AF6E9F3-D741-483A-9250-B1304BBCF1F8}"/>
              </a:ext>
            </a:extLst>
          </p:cNvPr>
          <p:cNvSpPr txBox="1"/>
          <p:nvPr/>
        </p:nvSpPr>
        <p:spPr>
          <a:xfrm rot="21183458">
            <a:off x="-58897" y="4197322"/>
            <a:ext cx="2625625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/>
            <a:r>
              <a:rPr lang="fr-FR" sz="2800" b="1" dirty="0">
                <a:solidFill>
                  <a:schemeClr val="accent6">
                    <a:lumMod val="50000"/>
                  </a:schemeClr>
                </a:solidFill>
                <a:latin typeface="Raleway" panose="020B0503030101060003" pitchFamily="34" charset="0"/>
              </a:rPr>
              <a:t>Compostable</a:t>
            </a:r>
          </a:p>
        </p:txBody>
      </p:sp>
      <p:grpSp>
        <p:nvGrpSpPr>
          <p:cNvPr id="14341" name="Groupe 14340">
            <a:extLst>
              <a:ext uri="{FF2B5EF4-FFF2-40B4-BE49-F238E27FC236}">
                <a16:creationId xmlns:a16="http://schemas.microsoft.com/office/drawing/2014/main" id="{461B99B7-2227-4228-AAA4-A4BB0524F180}"/>
              </a:ext>
            </a:extLst>
          </p:cNvPr>
          <p:cNvGrpSpPr/>
          <p:nvPr/>
        </p:nvGrpSpPr>
        <p:grpSpPr>
          <a:xfrm>
            <a:off x="-80613" y="952655"/>
            <a:ext cx="10114473" cy="2155403"/>
            <a:chOff x="-80613" y="952655"/>
            <a:chExt cx="10114473" cy="2155403"/>
          </a:xfrm>
        </p:grpSpPr>
        <p:pic>
          <p:nvPicPr>
            <p:cNvPr id="14336" name="Image 14335">
              <a:extLst>
                <a:ext uri="{FF2B5EF4-FFF2-40B4-BE49-F238E27FC236}">
                  <a16:creationId xmlns:a16="http://schemas.microsoft.com/office/drawing/2014/main" id="{7902E52F-5FF3-4BCA-9B51-AFE9E6886A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65998">
              <a:off x="6892641" y="952655"/>
              <a:ext cx="3141219" cy="2155403"/>
            </a:xfrm>
            <a:prstGeom prst="rect">
              <a:avLst/>
            </a:prstGeom>
          </p:spPr>
        </p:pic>
        <p:grpSp>
          <p:nvGrpSpPr>
            <p:cNvPr id="14340" name="Groupe 14339">
              <a:extLst>
                <a:ext uri="{FF2B5EF4-FFF2-40B4-BE49-F238E27FC236}">
                  <a16:creationId xmlns:a16="http://schemas.microsoft.com/office/drawing/2014/main" id="{4DC71A02-2AFF-41A0-A4B5-321DF0F335B2}"/>
                </a:ext>
              </a:extLst>
            </p:cNvPr>
            <p:cNvGrpSpPr/>
            <p:nvPr/>
          </p:nvGrpSpPr>
          <p:grpSpPr>
            <a:xfrm>
              <a:off x="-80613" y="1261758"/>
              <a:ext cx="9387270" cy="1398158"/>
              <a:chOff x="-80613" y="1261758"/>
              <a:chExt cx="9387270" cy="1398158"/>
            </a:xfrm>
          </p:grpSpPr>
          <p:grpSp>
            <p:nvGrpSpPr>
              <p:cNvPr id="7" name="Groupe 6">
                <a:extLst>
                  <a:ext uri="{FF2B5EF4-FFF2-40B4-BE49-F238E27FC236}">
                    <a16:creationId xmlns:a16="http://schemas.microsoft.com/office/drawing/2014/main" id="{2B52F925-121E-4722-BB27-561F33781DE0}"/>
                  </a:ext>
                </a:extLst>
              </p:cNvPr>
              <p:cNvGrpSpPr/>
              <p:nvPr/>
            </p:nvGrpSpPr>
            <p:grpSpPr>
              <a:xfrm>
                <a:off x="3301107" y="1261758"/>
                <a:ext cx="2030288" cy="1169032"/>
                <a:chOff x="2164080" y="2140639"/>
                <a:chExt cx="2461818" cy="1451647"/>
              </a:xfrm>
            </p:grpSpPr>
            <p:sp>
              <p:nvSpPr>
                <p:cNvPr id="20" name="ZoneTexte 19">
                  <a:extLst>
                    <a:ext uri="{FF2B5EF4-FFF2-40B4-BE49-F238E27FC236}">
                      <a16:creationId xmlns:a16="http://schemas.microsoft.com/office/drawing/2014/main" id="{22B9D5B9-4F6E-4FBD-9994-A9D23D0D45FF}"/>
                    </a:ext>
                  </a:extLst>
                </p:cNvPr>
                <p:cNvSpPr txBox="1"/>
                <p:nvPr/>
              </p:nvSpPr>
              <p:spPr>
                <a:xfrm>
                  <a:off x="2164080" y="3095449"/>
                  <a:ext cx="2461818" cy="4968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endParaRPr lang="fr-FR" sz="2000" b="1" dirty="0"/>
                </a:p>
              </p:txBody>
            </p:sp>
            <p:pic>
              <p:nvPicPr>
                <p:cNvPr id="21" name="Espace réservé du contenu 7">
                  <a:extLst>
                    <a:ext uri="{FF2B5EF4-FFF2-40B4-BE49-F238E27FC236}">
                      <a16:creationId xmlns:a16="http://schemas.microsoft.com/office/drawing/2014/main" id="{3CC05160-A19B-4709-8E8F-59F7605034F2}"/>
                    </a:ext>
                  </a:extLst>
                </p:cNvPr>
                <p:cNvPicPr>
                  <a:picLocks/>
                </p:cNvPicPr>
                <p:nvPr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36116" t="20845" r="38973" b="50258"/>
                <a:stretch/>
              </p:blipFill>
              <p:spPr bwMode="auto">
                <a:xfrm>
                  <a:off x="2979030" y="2140639"/>
                  <a:ext cx="831919" cy="854075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</p:grpSp>
          <p:grpSp>
            <p:nvGrpSpPr>
              <p:cNvPr id="8" name="Groupe 7">
                <a:extLst>
                  <a:ext uri="{FF2B5EF4-FFF2-40B4-BE49-F238E27FC236}">
                    <a16:creationId xmlns:a16="http://schemas.microsoft.com/office/drawing/2014/main" id="{78F3FBFF-1068-4229-B0DE-21448357F009}"/>
                  </a:ext>
                </a:extLst>
              </p:cNvPr>
              <p:cNvGrpSpPr/>
              <p:nvPr/>
            </p:nvGrpSpPr>
            <p:grpSpPr>
              <a:xfrm>
                <a:off x="2594114" y="1353353"/>
                <a:ext cx="2422436" cy="692725"/>
                <a:chOff x="792888" y="2137580"/>
                <a:chExt cx="2937316" cy="860192"/>
              </a:xfrm>
            </p:grpSpPr>
            <p:pic>
              <p:nvPicPr>
                <p:cNvPr id="17" name="Espace réservé du contenu 7">
                  <a:extLst>
                    <a:ext uri="{FF2B5EF4-FFF2-40B4-BE49-F238E27FC236}">
                      <a16:creationId xmlns:a16="http://schemas.microsoft.com/office/drawing/2014/main" id="{58EE6FC7-5C97-4E91-AB6C-CED562D74F1F}"/>
                    </a:ext>
                  </a:extLst>
                </p:cNvPr>
                <p:cNvPicPr>
                  <a:picLocks/>
                </p:cNvPicPr>
                <p:nvPr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61216" t="20845" r="13874" b="50051"/>
                <a:stretch/>
              </p:blipFill>
              <p:spPr bwMode="auto">
                <a:xfrm>
                  <a:off x="792888" y="2137580"/>
                  <a:ext cx="831919" cy="860192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sp>
              <p:nvSpPr>
                <p:cNvPr id="18" name="ZoneTexte 17">
                  <a:extLst>
                    <a:ext uri="{FF2B5EF4-FFF2-40B4-BE49-F238E27FC236}">
                      <a16:creationId xmlns:a16="http://schemas.microsoft.com/office/drawing/2014/main" id="{C58FCDE0-C822-4BBB-8BBC-F06AA9ED6B83}"/>
                    </a:ext>
                  </a:extLst>
                </p:cNvPr>
                <p:cNvSpPr txBox="1"/>
                <p:nvPr/>
              </p:nvSpPr>
              <p:spPr>
                <a:xfrm>
                  <a:off x="1159385" y="2385015"/>
                  <a:ext cx="2570819" cy="42040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spcAft>
                      <a:spcPts val="600"/>
                    </a:spcAft>
                  </a:pPr>
                  <a:endParaRPr lang="fr-FR" sz="1600" b="1" dirty="0">
                    <a:latin typeface="Raleway" panose="020B0503030101060003" pitchFamily="34" charset="0"/>
                  </a:endParaRPr>
                </a:p>
              </p:txBody>
            </p:sp>
          </p:grpSp>
          <p:grpSp>
            <p:nvGrpSpPr>
              <p:cNvPr id="9" name="Groupe 8">
                <a:extLst>
                  <a:ext uri="{FF2B5EF4-FFF2-40B4-BE49-F238E27FC236}">
                    <a16:creationId xmlns:a16="http://schemas.microsoft.com/office/drawing/2014/main" id="{53D77026-2E81-4C55-AE34-A8458AADA3F3}"/>
                  </a:ext>
                </a:extLst>
              </p:cNvPr>
              <p:cNvGrpSpPr/>
              <p:nvPr/>
            </p:nvGrpSpPr>
            <p:grpSpPr>
              <a:xfrm>
                <a:off x="5383869" y="1343340"/>
                <a:ext cx="1314390" cy="1061659"/>
                <a:chOff x="6947681" y="2140639"/>
                <a:chExt cx="1593759" cy="1375210"/>
              </a:xfrm>
            </p:grpSpPr>
            <p:pic>
              <p:nvPicPr>
                <p:cNvPr id="10" name="Espace réservé du contenu 7">
                  <a:extLst>
                    <a:ext uri="{FF2B5EF4-FFF2-40B4-BE49-F238E27FC236}">
                      <a16:creationId xmlns:a16="http://schemas.microsoft.com/office/drawing/2014/main" id="{34DB1845-B388-4942-B284-C3BF0273A6B7}"/>
                    </a:ext>
                  </a:extLst>
                </p:cNvPr>
                <p:cNvPicPr>
                  <a:picLocks/>
                </p:cNvPicPr>
                <p:nvPr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13397" t="20845" r="64214" b="50258"/>
                <a:stretch/>
              </p:blipFill>
              <p:spPr bwMode="auto">
                <a:xfrm>
                  <a:off x="7350094" y="2140639"/>
                  <a:ext cx="747719" cy="854075"/>
                </a:xfrm>
                <a:prstGeom prst="rect">
                  <a:avLst/>
                </a:prstGeom>
                <a:ln>
                  <a:noFill/>
                </a:ln>
                <a:extLst>
                  <a:ext uri="{53640926-AAD7-44D8-BBD7-CCE9431645EC}">
                    <a14:shadowObscured xmlns:a14="http://schemas.microsoft.com/office/drawing/2010/main"/>
                  </a:ext>
                </a:extLst>
              </p:spPr>
            </p:pic>
            <p:grpSp>
              <p:nvGrpSpPr>
                <p:cNvPr id="11" name="Groupe 10">
                  <a:extLst>
                    <a:ext uri="{FF2B5EF4-FFF2-40B4-BE49-F238E27FC236}">
                      <a16:creationId xmlns:a16="http://schemas.microsoft.com/office/drawing/2014/main" id="{B7491709-2EDC-4490-BC2A-57267451B24A}"/>
                    </a:ext>
                  </a:extLst>
                </p:cNvPr>
                <p:cNvGrpSpPr/>
                <p:nvPr/>
              </p:nvGrpSpPr>
              <p:grpSpPr>
                <a:xfrm>
                  <a:off x="6947681" y="2207838"/>
                  <a:ext cx="1593759" cy="1308011"/>
                  <a:chOff x="6947681" y="2207838"/>
                  <a:chExt cx="1593759" cy="1308011"/>
                </a:xfrm>
              </p:grpSpPr>
              <p:grpSp>
                <p:nvGrpSpPr>
                  <p:cNvPr id="12" name="Groupe 11">
                    <a:extLst>
                      <a:ext uri="{FF2B5EF4-FFF2-40B4-BE49-F238E27FC236}">
                        <a16:creationId xmlns:a16="http://schemas.microsoft.com/office/drawing/2014/main" id="{83C693AA-2234-40E6-B61F-7A78228FDB33}"/>
                      </a:ext>
                    </a:extLst>
                  </p:cNvPr>
                  <p:cNvGrpSpPr/>
                  <p:nvPr/>
                </p:nvGrpSpPr>
                <p:grpSpPr>
                  <a:xfrm>
                    <a:off x="7265818" y="2207838"/>
                    <a:ext cx="936878" cy="719677"/>
                    <a:chOff x="7265818" y="2207838"/>
                    <a:chExt cx="936878" cy="719677"/>
                  </a:xfrm>
                </p:grpSpPr>
                <p:cxnSp>
                  <p:nvCxnSpPr>
                    <p:cNvPr id="15" name="Connecteur droit 14">
                      <a:extLst>
                        <a:ext uri="{FF2B5EF4-FFF2-40B4-BE49-F238E27FC236}">
                          <a16:creationId xmlns:a16="http://schemas.microsoft.com/office/drawing/2014/main" id="{5ABA0159-A994-46E1-B388-E1EDCE796F1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7286424" y="2207838"/>
                      <a:ext cx="916272" cy="719677"/>
                    </a:xfrm>
                    <a:prstGeom prst="line">
                      <a:avLst/>
                    </a:prstGeom>
                    <a:ln w="76200">
                      <a:solidFill>
                        <a:srgbClr val="FF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" name="Connecteur droit 15">
                      <a:extLst>
                        <a:ext uri="{FF2B5EF4-FFF2-40B4-BE49-F238E27FC236}">
                          <a16:creationId xmlns:a16="http://schemas.microsoft.com/office/drawing/2014/main" id="{28BCF823-336F-4622-8AA8-8904A41DB09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7265818" y="2207838"/>
                      <a:ext cx="916272" cy="719677"/>
                    </a:xfrm>
                    <a:prstGeom prst="line">
                      <a:avLst/>
                    </a:prstGeom>
                    <a:ln w="76200">
                      <a:solidFill>
                        <a:srgbClr val="FF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13" name="ZoneTexte 12">
                    <a:extLst>
                      <a:ext uri="{FF2B5EF4-FFF2-40B4-BE49-F238E27FC236}">
                        <a16:creationId xmlns:a16="http://schemas.microsoft.com/office/drawing/2014/main" id="{897B75FE-B431-4267-B13D-2EE85DFC01B6}"/>
                      </a:ext>
                    </a:extLst>
                  </p:cNvPr>
                  <p:cNvSpPr txBox="1"/>
                  <p:nvPr/>
                </p:nvSpPr>
                <p:spPr>
                  <a:xfrm>
                    <a:off x="6947681" y="3095449"/>
                    <a:ext cx="1593759" cy="42040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fr-FR" sz="1600" b="1" dirty="0">
                        <a:latin typeface="Raleway" panose="020B0503030101060003" pitchFamily="34" charset="0"/>
                      </a:rPr>
                      <a:t>Point Vert</a:t>
                    </a:r>
                  </a:p>
                </p:txBody>
              </p:sp>
            </p:grpSp>
          </p:grpSp>
          <p:sp>
            <p:nvSpPr>
              <p:cNvPr id="27" name="ZoneTexte 26">
                <a:extLst>
                  <a:ext uri="{FF2B5EF4-FFF2-40B4-BE49-F238E27FC236}">
                    <a16:creationId xmlns:a16="http://schemas.microsoft.com/office/drawing/2014/main" id="{A93E572E-C1F5-4A1A-8118-9A377631EDC2}"/>
                  </a:ext>
                </a:extLst>
              </p:cNvPr>
              <p:cNvSpPr txBox="1"/>
              <p:nvPr/>
            </p:nvSpPr>
            <p:spPr>
              <a:xfrm rot="21112754">
                <a:off x="-80613" y="1420905"/>
                <a:ext cx="2352107" cy="55399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r>
                  <a:rPr lang="fr-FR" sz="3000" b="1" dirty="0">
                    <a:solidFill>
                      <a:srgbClr val="95C11F"/>
                    </a:solidFill>
                    <a:latin typeface="Raleway" panose="020B0503030101060003" pitchFamily="34" charset="0"/>
                  </a:rPr>
                  <a:t>Recyclable</a:t>
                </a:r>
              </a:p>
            </p:txBody>
          </p:sp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B1598896-7C11-46FE-B185-912FDD443A02}"/>
                  </a:ext>
                </a:extLst>
              </p:cNvPr>
              <p:cNvSpPr txBox="1"/>
              <p:nvPr/>
            </p:nvSpPr>
            <p:spPr>
              <a:xfrm>
                <a:off x="7375953" y="1459587"/>
                <a:ext cx="193070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dirty="0">
                    <a:solidFill>
                      <a:schemeClr val="bg1"/>
                    </a:solidFill>
                    <a:latin typeface="Raleway" panose="020B0503030101060003" pitchFamily="34" charset="0"/>
                  </a:rPr>
                  <a:t>Vérifier qu’un article est bien accepté par le centre de tri</a:t>
                </a:r>
              </a:p>
            </p:txBody>
          </p:sp>
        </p:grpSp>
      </p:grpSp>
      <p:grpSp>
        <p:nvGrpSpPr>
          <p:cNvPr id="14342" name="Groupe 14341">
            <a:extLst>
              <a:ext uri="{FF2B5EF4-FFF2-40B4-BE49-F238E27FC236}">
                <a16:creationId xmlns:a16="http://schemas.microsoft.com/office/drawing/2014/main" id="{92D46D04-F079-4ABA-9D76-BAD4E590B83A}"/>
              </a:ext>
            </a:extLst>
          </p:cNvPr>
          <p:cNvGrpSpPr/>
          <p:nvPr/>
        </p:nvGrpSpPr>
        <p:grpSpPr>
          <a:xfrm>
            <a:off x="-262038" y="2461408"/>
            <a:ext cx="9313852" cy="1498066"/>
            <a:chOff x="-260264" y="2418323"/>
            <a:chExt cx="9313852" cy="1498066"/>
          </a:xfrm>
        </p:grpSpPr>
        <p:sp>
          <p:nvSpPr>
            <p:cNvPr id="34" name="ZoneTexte 33">
              <a:extLst>
                <a:ext uri="{FF2B5EF4-FFF2-40B4-BE49-F238E27FC236}">
                  <a16:creationId xmlns:a16="http://schemas.microsoft.com/office/drawing/2014/main" id="{91269E11-5FA2-4BFD-82C4-E141D3D293B9}"/>
                </a:ext>
              </a:extLst>
            </p:cNvPr>
            <p:cNvSpPr txBox="1"/>
            <p:nvPr/>
          </p:nvSpPr>
          <p:spPr>
            <a:xfrm>
              <a:off x="4346478" y="3085392"/>
              <a:ext cx="4707110" cy="83099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fr-FR" sz="2400" b="1" dirty="0">
                <a:solidFill>
                  <a:srgbClr val="50AF49"/>
                </a:solidFill>
              </a:endParaRPr>
            </a:p>
            <a:p>
              <a:r>
                <a:rPr lang="fr-FR" sz="2400" b="1" dirty="0">
                  <a:solidFill>
                    <a:srgbClr val="50AF49"/>
                  </a:solidFill>
                </a:rPr>
                <a:t>Respectueux de l’environnement</a:t>
              </a:r>
            </a:p>
          </p:txBody>
        </p:sp>
        <p:sp>
          <p:nvSpPr>
            <p:cNvPr id="32" name="ZoneTexte 31">
              <a:extLst>
                <a:ext uri="{FF2B5EF4-FFF2-40B4-BE49-F238E27FC236}">
                  <a16:creationId xmlns:a16="http://schemas.microsoft.com/office/drawing/2014/main" id="{9D4E61B6-F189-47F3-B9FA-E6A0AE51EB57}"/>
                </a:ext>
              </a:extLst>
            </p:cNvPr>
            <p:cNvSpPr txBox="1"/>
            <p:nvPr/>
          </p:nvSpPr>
          <p:spPr>
            <a:xfrm>
              <a:off x="4256725" y="2957472"/>
              <a:ext cx="26256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>
                  <a:solidFill>
                    <a:srgbClr val="84C76F"/>
                  </a:solidFill>
                </a:rPr>
                <a:t>Bon pour la planète</a:t>
              </a:r>
            </a:p>
          </p:txBody>
        </p:sp>
        <p:sp>
          <p:nvSpPr>
            <p:cNvPr id="33" name="ZoneTexte 32">
              <a:extLst>
                <a:ext uri="{FF2B5EF4-FFF2-40B4-BE49-F238E27FC236}">
                  <a16:creationId xmlns:a16="http://schemas.microsoft.com/office/drawing/2014/main" id="{02DBCFA1-0B2A-4CE0-9A93-082F0ECCBAD4}"/>
                </a:ext>
              </a:extLst>
            </p:cNvPr>
            <p:cNvSpPr txBox="1"/>
            <p:nvPr/>
          </p:nvSpPr>
          <p:spPr>
            <a:xfrm rot="21115568">
              <a:off x="-260264" y="2668399"/>
              <a:ext cx="2983195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fr-FR" sz="2800" b="1" dirty="0">
                  <a:solidFill>
                    <a:srgbClr val="478434"/>
                  </a:solidFill>
                  <a:latin typeface="Raleway" panose="020B0503030101060003" pitchFamily="34" charset="0"/>
                </a:rPr>
                <a:t>Biodégradable</a:t>
              </a:r>
            </a:p>
          </p:txBody>
        </p:sp>
        <p:pic>
          <p:nvPicPr>
            <p:cNvPr id="30" name="Image 29">
              <a:extLst>
                <a:ext uri="{FF2B5EF4-FFF2-40B4-BE49-F238E27FC236}">
                  <a16:creationId xmlns:a16="http://schemas.microsoft.com/office/drawing/2014/main" id="{EC4C07B3-4FE7-4BD2-A38D-B7CA5A13BC1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9905" y="2418323"/>
              <a:ext cx="884707" cy="1056987"/>
            </a:xfrm>
            <a:prstGeom prst="rect">
              <a:avLst/>
            </a:prstGeom>
          </p:spPr>
        </p:pic>
      </p:grpSp>
      <p:grpSp>
        <p:nvGrpSpPr>
          <p:cNvPr id="14343" name="Groupe 14342">
            <a:extLst>
              <a:ext uri="{FF2B5EF4-FFF2-40B4-BE49-F238E27FC236}">
                <a16:creationId xmlns:a16="http://schemas.microsoft.com/office/drawing/2014/main" id="{C303B839-41B5-4FF4-A681-FFC26CC669E5}"/>
              </a:ext>
            </a:extLst>
          </p:cNvPr>
          <p:cNvGrpSpPr/>
          <p:nvPr/>
        </p:nvGrpSpPr>
        <p:grpSpPr>
          <a:xfrm>
            <a:off x="-8067" y="4216448"/>
            <a:ext cx="8897081" cy="2660352"/>
            <a:chOff x="-8067" y="4216448"/>
            <a:chExt cx="8897081" cy="2660352"/>
          </a:xfrm>
        </p:grpSpPr>
        <p:pic>
          <p:nvPicPr>
            <p:cNvPr id="87" name="Picture 2">
              <a:extLst>
                <a:ext uri="{FF2B5EF4-FFF2-40B4-BE49-F238E27FC236}">
                  <a16:creationId xmlns:a16="http://schemas.microsoft.com/office/drawing/2014/main" id="{5FECC23A-991A-47F5-8EC6-32057C8A8E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4548" y="6156800"/>
              <a:ext cx="722295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9" name="Picture 8">
              <a:extLst>
                <a:ext uri="{FF2B5EF4-FFF2-40B4-BE49-F238E27FC236}">
                  <a16:creationId xmlns:a16="http://schemas.microsoft.com/office/drawing/2014/main" id="{7BDA1B3B-6037-41B4-8999-ED778D99AF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1134" y="4366032"/>
              <a:ext cx="634166" cy="9937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0" name="ZoneTexte 89">
              <a:extLst>
                <a:ext uri="{FF2B5EF4-FFF2-40B4-BE49-F238E27FC236}">
                  <a16:creationId xmlns:a16="http://schemas.microsoft.com/office/drawing/2014/main" id="{83DB6183-4161-42A1-9566-60B89D80B1D7}"/>
                </a:ext>
              </a:extLst>
            </p:cNvPr>
            <p:cNvSpPr txBox="1"/>
            <p:nvPr/>
          </p:nvSpPr>
          <p:spPr>
            <a:xfrm>
              <a:off x="1633947" y="5203988"/>
              <a:ext cx="227893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/>
                <a:t>Compostage </a:t>
              </a:r>
              <a:br>
                <a:rPr lang="fr-FR" sz="2000" b="1" dirty="0"/>
              </a:br>
              <a:r>
                <a:rPr lang="fr-FR" sz="2000" b="1" dirty="0"/>
                <a:t>industriel</a:t>
              </a:r>
              <a:br>
                <a:rPr lang="fr-FR" dirty="0"/>
              </a:br>
              <a:r>
                <a:rPr lang="fr-FR" sz="1600" dirty="0"/>
                <a:t>Norme EN 13432</a:t>
              </a:r>
              <a:endParaRPr lang="fr-FR" dirty="0"/>
            </a:p>
          </p:txBody>
        </p:sp>
        <p:sp>
          <p:nvSpPr>
            <p:cNvPr id="91" name="ZoneTexte 90">
              <a:extLst>
                <a:ext uri="{FF2B5EF4-FFF2-40B4-BE49-F238E27FC236}">
                  <a16:creationId xmlns:a16="http://schemas.microsoft.com/office/drawing/2014/main" id="{90D388A1-92D7-406C-A9EF-37692FFC36AE}"/>
                </a:ext>
              </a:extLst>
            </p:cNvPr>
            <p:cNvSpPr txBox="1"/>
            <p:nvPr/>
          </p:nvSpPr>
          <p:spPr>
            <a:xfrm>
              <a:off x="-8067" y="5075102"/>
              <a:ext cx="1886870" cy="70788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>
                  <a:solidFill>
                    <a:srgbClr val="C00000"/>
                  </a:solidFill>
                </a:rPr>
                <a:t>Peu de filière et équipements</a:t>
              </a:r>
            </a:p>
          </p:txBody>
        </p:sp>
        <p:pic>
          <p:nvPicPr>
            <p:cNvPr id="92" name="Image 91">
              <a:extLst>
                <a:ext uri="{FF2B5EF4-FFF2-40B4-BE49-F238E27FC236}">
                  <a16:creationId xmlns:a16="http://schemas.microsoft.com/office/drawing/2014/main" id="{86BCB924-3E92-45A2-964A-39D530FCE23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929337" y="6127798"/>
              <a:ext cx="904061" cy="720000"/>
            </a:xfrm>
            <a:prstGeom prst="rect">
              <a:avLst/>
            </a:prstGeom>
          </p:spPr>
        </p:pic>
        <p:grpSp>
          <p:nvGrpSpPr>
            <p:cNvPr id="93" name="Groupe 92">
              <a:extLst>
                <a:ext uri="{FF2B5EF4-FFF2-40B4-BE49-F238E27FC236}">
                  <a16:creationId xmlns:a16="http://schemas.microsoft.com/office/drawing/2014/main" id="{F48279DF-7717-49AB-8836-1AD9D2364B1E}"/>
                </a:ext>
              </a:extLst>
            </p:cNvPr>
            <p:cNvGrpSpPr/>
            <p:nvPr/>
          </p:nvGrpSpPr>
          <p:grpSpPr>
            <a:xfrm>
              <a:off x="3073010" y="4466417"/>
              <a:ext cx="2692800" cy="1691678"/>
              <a:chOff x="3676556" y="1920905"/>
              <a:chExt cx="2692800" cy="1691678"/>
            </a:xfrm>
          </p:grpSpPr>
          <p:pic>
            <p:nvPicPr>
              <p:cNvPr id="94" name="Picture 9">
                <a:extLst>
                  <a:ext uri="{FF2B5EF4-FFF2-40B4-BE49-F238E27FC236}">
                    <a16:creationId xmlns:a16="http://schemas.microsoft.com/office/drawing/2014/main" id="{A5C6D738-86E8-40BE-8CF1-32B78EABD63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grayscl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261" t="9143" r="21815" b="29019"/>
              <a:stretch>
                <a:fillRect/>
              </a:stretch>
            </p:blipFill>
            <p:spPr bwMode="auto">
              <a:xfrm>
                <a:off x="4637068" y="1920905"/>
                <a:ext cx="771777" cy="8253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</p:pic>
          <p:sp>
            <p:nvSpPr>
              <p:cNvPr id="95" name="ZoneTexte 94">
                <a:extLst>
                  <a:ext uri="{FF2B5EF4-FFF2-40B4-BE49-F238E27FC236}">
                    <a16:creationId xmlns:a16="http://schemas.microsoft.com/office/drawing/2014/main" id="{71EB2F06-5AFE-4B91-8147-34597E4AFD9E}"/>
                  </a:ext>
                </a:extLst>
              </p:cNvPr>
              <p:cNvSpPr txBox="1"/>
              <p:nvPr/>
            </p:nvSpPr>
            <p:spPr>
              <a:xfrm>
                <a:off x="3676556" y="2658476"/>
                <a:ext cx="269280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2000" b="1" dirty="0"/>
                  <a:t>Compostage domestique</a:t>
                </a:r>
              </a:p>
              <a:p>
                <a:pPr algn="ctr"/>
                <a:r>
                  <a:rPr lang="fr-FR" sz="1600" dirty="0"/>
                  <a:t>Norme NFT 51800</a:t>
                </a:r>
              </a:p>
            </p:txBody>
          </p:sp>
        </p:grpSp>
        <p:grpSp>
          <p:nvGrpSpPr>
            <p:cNvPr id="96" name="Groupe 95">
              <a:extLst>
                <a:ext uri="{FF2B5EF4-FFF2-40B4-BE49-F238E27FC236}">
                  <a16:creationId xmlns:a16="http://schemas.microsoft.com/office/drawing/2014/main" id="{A14A548F-CAE5-4F5F-9579-BA21AAF1544A}"/>
                </a:ext>
              </a:extLst>
            </p:cNvPr>
            <p:cNvGrpSpPr/>
            <p:nvPr/>
          </p:nvGrpSpPr>
          <p:grpSpPr>
            <a:xfrm>
              <a:off x="6569274" y="4513894"/>
              <a:ext cx="2274900" cy="1506564"/>
              <a:chOff x="5917994" y="5278912"/>
              <a:chExt cx="2124727" cy="1407111"/>
            </a:xfrm>
          </p:grpSpPr>
          <p:pic>
            <p:nvPicPr>
              <p:cNvPr id="97" name="Picture 4">
                <a:extLst>
                  <a:ext uri="{FF2B5EF4-FFF2-40B4-BE49-F238E27FC236}">
                    <a16:creationId xmlns:a16="http://schemas.microsoft.com/office/drawing/2014/main" id="{94A04FF5-36E1-4D8D-8B73-E5540D35D34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17994" y="5278912"/>
                <a:ext cx="1287355" cy="9655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8" name="Picture 6">
                <a:extLst>
                  <a:ext uri="{FF2B5EF4-FFF2-40B4-BE49-F238E27FC236}">
                    <a16:creationId xmlns:a16="http://schemas.microsoft.com/office/drawing/2014/main" id="{D59819F4-D3B2-490B-8999-AF13F848AE3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53552" y="5720507"/>
                <a:ext cx="1289169" cy="9655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9" name="ZoneTexte 98">
              <a:extLst>
                <a:ext uri="{FF2B5EF4-FFF2-40B4-BE49-F238E27FC236}">
                  <a16:creationId xmlns:a16="http://schemas.microsoft.com/office/drawing/2014/main" id="{473D3CB1-6B34-4926-92CD-D7775F8B99B2}"/>
                </a:ext>
              </a:extLst>
            </p:cNvPr>
            <p:cNvSpPr txBox="1"/>
            <p:nvPr/>
          </p:nvSpPr>
          <p:spPr>
            <a:xfrm>
              <a:off x="6167281" y="4805194"/>
              <a:ext cx="2692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fr-FR" sz="2000" b="1" dirty="0"/>
            </a:p>
          </p:txBody>
        </p:sp>
        <p:sp>
          <p:nvSpPr>
            <p:cNvPr id="100" name="ZoneTexte 99">
              <a:extLst>
                <a:ext uri="{FF2B5EF4-FFF2-40B4-BE49-F238E27FC236}">
                  <a16:creationId xmlns:a16="http://schemas.microsoft.com/office/drawing/2014/main" id="{E55975FF-DE45-4F60-8626-BC662D73A4FD}"/>
                </a:ext>
              </a:extLst>
            </p:cNvPr>
            <p:cNvSpPr txBox="1"/>
            <p:nvPr/>
          </p:nvSpPr>
          <p:spPr>
            <a:xfrm>
              <a:off x="5991746" y="6074453"/>
              <a:ext cx="28972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>
                  <a:solidFill>
                    <a:schemeClr val="bg2">
                      <a:lumMod val="25000"/>
                    </a:schemeClr>
                  </a:solidFill>
                  <a:latin typeface="Raleway" panose="020B0503030101060003" pitchFamily="34" charset="0"/>
                </a:rPr>
                <a:t>Mauvaise dégradation en nature</a:t>
              </a:r>
            </a:p>
          </p:txBody>
        </p:sp>
        <p:sp>
          <p:nvSpPr>
            <p:cNvPr id="101" name="Flèche : droite 100">
              <a:extLst>
                <a:ext uri="{FF2B5EF4-FFF2-40B4-BE49-F238E27FC236}">
                  <a16:creationId xmlns:a16="http://schemas.microsoft.com/office/drawing/2014/main" id="{2AB41C8A-A53B-4052-A54B-3FAF1EC84DA6}"/>
                </a:ext>
              </a:extLst>
            </p:cNvPr>
            <p:cNvSpPr/>
            <p:nvPr/>
          </p:nvSpPr>
          <p:spPr>
            <a:xfrm>
              <a:off x="5320610" y="4737356"/>
              <a:ext cx="901431" cy="535785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7" name="ZoneTexte 106">
              <a:extLst>
                <a:ext uri="{FF2B5EF4-FFF2-40B4-BE49-F238E27FC236}">
                  <a16:creationId xmlns:a16="http://schemas.microsoft.com/office/drawing/2014/main" id="{437FBF44-7336-47E1-BC1D-F48BC356D42D}"/>
                </a:ext>
              </a:extLst>
            </p:cNvPr>
            <p:cNvSpPr txBox="1"/>
            <p:nvPr/>
          </p:nvSpPr>
          <p:spPr>
            <a:xfrm>
              <a:off x="2194405" y="4250798"/>
              <a:ext cx="158096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fr-FR" dirty="0"/>
                <a:t> </a:t>
              </a:r>
              <a:r>
                <a:rPr lang="fr-FR" sz="1800" dirty="0"/>
                <a:t>55 – 60°C</a:t>
              </a:r>
            </a:p>
          </p:txBody>
        </p:sp>
        <p:sp>
          <p:nvSpPr>
            <p:cNvPr id="109" name="ZoneTexte 108">
              <a:extLst>
                <a:ext uri="{FF2B5EF4-FFF2-40B4-BE49-F238E27FC236}">
                  <a16:creationId xmlns:a16="http://schemas.microsoft.com/office/drawing/2014/main" id="{C104FB57-DF50-48EC-97F6-9B8DBB448669}"/>
                </a:ext>
              </a:extLst>
            </p:cNvPr>
            <p:cNvSpPr txBox="1"/>
            <p:nvPr/>
          </p:nvSpPr>
          <p:spPr>
            <a:xfrm>
              <a:off x="3896474" y="4216448"/>
              <a:ext cx="1082051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fr-FR" sz="1800" dirty="0"/>
                <a:t>20-30°C</a:t>
              </a:r>
            </a:p>
          </p:txBody>
        </p:sp>
      </p:grpSp>
      <p:pic>
        <p:nvPicPr>
          <p:cNvPr id="14338" name="Picture 2">
            <a:extLst>
              <a:ext uri="{FF2B5EF4-FFF2-40B4-BE49-F238E27FC236}">
                <a16:creationId xmlns:a16="http://schemas.microsoft.com/office/drawing/2014/main" id="{945BDF68-BBCC-43E0-92B0-E1573CE66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919" y="2985046"/>
            <a:ext cx="693758" cy="69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302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8AF0EB-4A62-BD80-9558-924114DE6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BA31D3E-8D39-37D5-1394-044A4A22B6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3E90ABF-A982-E7A8-5ECF-0BB74D5E16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30" y="0"/>
            <a:ext cx="8966670" cy="699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131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u contenu 5">
            <a:extLst>
              <a:ext uri="{FF2B5EF4-FFF2-40B4-BE49-F238E27FC236}">
                <a16:creationId xmlns:a16="http://schemas.microsoft.com/office/drawing/2014/main" id="{08F55204-EA1E-4656-9063-DDEBDD57BC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20" y="0"/>
            <a:ext cx="9143980" cy="6710236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B695105F-8E5C-4AAA-BAA7-EC5862FC1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276052"/>
            <a:ext cx="8569237" cy="523220"/>
          </a:xfrm>
        </p:spPr>
        <p:txBody>
          <a:bodyPr>
            <a:noAutofit/>
          </a:bodyPr>
          <a:lstStyle/>
          <a:p>
            <a:r>
              <a:rPr lang="fr-FR" sz="3000" b="1" dirty="0">
                <a:solidFill>
                  <a:srgbClr val="4A6010"/>
                </a:solidFill>
                <a:latin typeface="Raleway" panose="020B0503030101060003" pitchFamily="34" charset="0"/>
              </a:rPr>
              <a:t>Evaluer l’impact environnemental</a:t>
            </a:r>
          </a:p>
        </p:txBody>
      </p:sp>
      <p:pic>
        <p:nvPicPr>
          <p:cNvPr id="31" name="Picture 2">
            <a:extLst>
              <a:ext uri="{FF2B5EF4-FFF2-40B4-BE49-F238E27FC236}">
                <a16:creationId xmlns:a16="http://schemas.microsoft.com/office/drawing/2014/main" id="{1167373F-AFD7-40C7-BF66-C133DF3BE3C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62" t="2494" r="2556" b="5553"/>
          <a:stretch/>
        </p:blipFill>
        <p:spPr bwMode="auto">
          <a:xfrm>
            <a:off x="3203848" y="1799273"/>
            <a:ext cx="4357247" cy="4556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ZoneTexte 31">
            <a:extLst>
              <a:ext uri="{FF2B5EF4-FFF2-40B4-BE49-F238E27FC236}">
                <a16:creationId xmlns:a16="http://schemas.microsoft.com/office/drawing/2014/main" id="{10655391-5528-4FBC-822D-6CD123281936}"/>
              </a:ext>
            </a:extLst>
          </p:cNvPr>
          <p:cNvSpPr txBox="1"/>
          <p:nvPr/>
        </p:nvSpPr>
        <p:spPr>
          <a:xfrm>
            <a:off x="917852" y="6148440"/>
            <a:ext cx="17845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Source : </a:t>
            </a:r>
            <a:r>
              <a:rPr lang="fr-FR" sz="1400" dirty="0" err="1"/>
              <a:t>Ademe</a:t>
            </a:r>
            <a:endParaRPr lang="fr-FR" sz="14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2B88B29-BC98-43C8-86A4-5E7BFF3A43D5}"/>
              </a:ext>
            </a:extLst>
          </p:cNvPr>
          <p:cNvSpPr/>
          <p:nvPr/>
        </p:nvSpPr>
        <p:spPr>
          <a:xfrm>
            <a:off x="2739273" y="3967279"/>
            <a:ext cx="1165122" cy="13273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 : coins arrondis 33">
            <a:extLst>
              <a:ext uri="{FF2B5EF4-FFF2-40B4-BE49-F238E27FC236}">
                <a16:creationId xmlns:a16="http://schemas.microsoft.com/office/drawing/2014/main" id="{D80F6A6B-3490-4B85-A187-3686C63AA535}"/>
              </a:ext>
            </a:extLst>
          </p:cNvPr>
          <p:cNvSpPr/>
          <p:nvPr/>
        </p:nvSpPr>
        <p:spPr>
          <a:xfrm>
            <a:off x="614603" y="2806171"/>
            <a:ext cx="2087804" cy="1327354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solidFill>
                  <a:schemeClr val="tx1"/>
                </a:solidFill>
                <a:latin typeface="Raleway" panose="020B0503030101060003" pitchFamily="34" charset="0"/>
              </a:rPr>
              <a:t>Analyse de cycle de vie</a:t>
            </a:r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ECAA2F88-1B51-4451-BF53-B5C5B50D88E6}"/>
              </a:ext>
            </a:extLst>
          </p:cNvPr>
          <p:cNvSpPr txBox="1">
            <a:spLocks/>
          </p:cNvSpPr>
          <p:nvPr/>
        </p:nvSpPr>
        <p:spPr>
          <a:xfrm>
            <a:off x="1547664" y="274638"/>
            <a:ext cx="713913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600" dirty="0">
                <a:latin typeface="Raleway Black" panose="020B0A03030101060003" pitchFamily="34" charset="0"/>
              </a:rPr>
              <a:t>Choisir une alternative</a:t>
            </a:r>
          </a:p>
        </p:txBody>
      </p:sp>
    </p:spTree>
    <p:extLst>
      <p:ext uri="{BB962C8B-B14F-4D97-AF65-F5344CB8AC3E}">
        <p14:creationId xmlns:p14="http://schemas.microsoft.com/office/powerpoint/2010/main" val="893152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u contenu 5">
            <a:extLst>
              <a:ext uri="{FF2B5EF4-FFF2-40B4-BE49-F238E27FC236}">
                <a16:creationId xmlns:a16="http://schemas.microsoft.com/office/drawing/2014/main" id="{E28DCC92-6AF0-4C0B-BAEE-A7F5F2A922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20" y="0"/>
            <a:ext cx="9143980" cy="6710236"/>
          </a:xfrm>
          <a:prstGeom prst="rect">
            <a:avLst/>
          </a:prstGeom>
        </p:spPr>
      </p:pic>
      <p:sp>
        <p:nvSpPr>
          <p:cNvPr id="3" name="Titre 2">
            <a:extLst>
              <a:ext uri="{FF2B5EF4-FFF2-40B4-BE49-F238E27FC236}">
                <a16:creationId xmlns:a16="http://schemas.microsoft.com/office/drawing/2014/main" id="{6A833CE0-57E1-4FC2-9C11-B1F08BC54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9102" y="98766"/>
            <a:ext cx="5971138" cy="1143000"/>
          </a:xfrm>
        </p:spPr>
        <p:txBody>
          <a:bodyPr>
            <a:normAutofit/>
          </a:bodyPr>
          <a:lstStyle/>
          <a:p>
            <a:r>
              <a:rPr lang="fr-FR" sz="3600" dirty="0">
                <a:latin typeface="Raleway Black" panose="020B0A03030101060003" pitchFamily="34" charset="0"/>
              </a:rPr>
              <a:t>Des critères simples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9B1AF464-4C72-47FC-93A4-702A0A53FEC1}"/>
              </a:ext>
            </a:extLst>
          </p:cNvPr>
          <p:cNvSpPr txBox="1"/>
          <p:nvPr/>
        </p:nvSpPr>
        <p:spPr>
          <a:xfrm>
            <a:off x="293760" y="1016433"/>
            <a:ext cx="96952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fr-FR" sz="2400" b="1" strike="noStrike" spc="-1" dirty="0">
                <a:solidFill>
                  <a:srgbClr val="50AF49"/>
                </a:solidFill>
                <a:latin typeface="Calibri"/>
              </a:rPr>
              <a:t>Alternatives au plastique à usage unique</a:t>
            </a:r>
            <a:endParaRPr lang="fr-FR" sz="24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2400" b="0" strike="noStrike" spc="-1" dirty="0">
                <a:solidFill>
                  <a:srgbClr val="000000"/>
                </a:solidFill>
                <a:latin typeface="Calibri"/>
              </a:rPr>
              <a:t>Pailles, couverts, verres, assiettes</a:t>
            </a:r>
            <a:endParaRPr lang="fr-FR" sz="2400" b="0" strike="noStrike" spc="-1" dirty="0">
              <a:latin typeface="Arial"/>
            </a:endParaRPr>
          </a:p>
        </p:txBody>
      </p:sp>
      <p:sp>
        <p:nvSpPr>
          <p:cNvPr id="33" name="ZoneTexte 5_1">
            <a:extLst>
              <a:ext uri="{FF2B5EF4-FFF2-40B4-BE49-F238E27FC236}">
                <a16:creationId xmlns:a16="http://schemas.microsoft.com/office/drawing/2014/main" id="{F575EE61-E8C5-4E06-B503-BB1D70EAF99A}"/>
              </a:ext>
            </a:extLst>
          </p:cNvPr>
          <p:cNvSpPr/>
          <p:nvPr/>
        </p:nvSpPr>
        <p:spPr>
          <a:xfrm>
            <a:off x="539552" y="2193597"/>
            <a:ext cx="360576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fr-FR" sz="2000" b="1" strike="noStrike" spc="-1" dirty="0">
                <a:solidFill>
                  <a:srgbClr val="000000"/>
                </a:solidFill>
                <a:uFillTx/>
              </a:rPr>
              <a:t>Critères principaux </a:t>
            </a:r>
            <a:endParaRPr lang="fr-FR" sz="2000" b="1" strike="noStrike" spc="-1" dirty="0"/>
          </a:p>
        </p:txBody>
      </p:sp>
      <p:sp>
        <p:nvSpPr>
          <p:cNvPr id="35" name="ZoneTexte 37_1">
            <a:extLst>
              <a:ext uri="{FF2B5EF4-FFF2-40B4-BE49-F238E27FC236}">
                <a16:creationId xmlns:a16="http://schemas.microsoft.com/office/drawing/2014/main" id="{D9653416-B930-4C47-91D1-71A257C42FA3}"/>
              </a:ext>
            </a:extLst>
          </p:cNvPr>
          <p:cNvSpPr/>
          <p:nvPr/>
        </p:nvSpPr>
        <p:spPr>
          <a:xfrm>
            <a:off x="539552" y="4287172"/>
            <a:ext cx="360576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r>
              <a:rPr lang="fr-FR" sz="2000" b="1" spc="-1" dirty="0">
                <a:solidFill>
                  <a:srgbClr val="000000"/>
                </a:solidFill>
              </a:rPr>
              <a:t>Critères secondaires </a:t>
            </a:r>
          </a:p>
        </p:txBody>
      </p:sp>
      <p:pic>
        <p:nvPicPr>
          <p:cNvPr id="36" name="Image 35">
            <a:extLst>
              <a:ext uri="{FF2B5EF4-FFF2-40B4-BE49-F238E27FC236}">
                <a16:creationId xmlns:a16="http://schemas.microsoft.com/office/drawing/2014/main" id="{C9635BE0-5BAD-4A46-9411-331AC0618B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382" b="1041"/>
          <a:stretch/>
        </p:blipFill>
        <p:spPr>
          <a:xfrm>
            <a:off x="3419872" y="2239678"/>
            <a:ext cx="4208253" cy="346137"/>
          </a:xfrm>
          <a:prstGeom prst="rect">
            <a:avLst/>
          </a:prstGeom>
        </p:spPr>
      </p:pic>
      <p:pic>
        <p:nvPicPr>
          <p:cNvPr id="38" name="Image 37">
            <a:extLst>
              <a:ext uri="{FF2B5EF4-FFF2-40B4-BE49-F238E27FC236}">
                <a16:creationId xmlns:a16="http://schemas.microsoft.com/office/drawing/2014/main" id="{388EC102-07DE-46D8-A7A0-2BF5D8843BC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4916"/>
          <a:stretch/>
        </p:blipFill>
        <p:spPr>
          <a:xfrm>
            <a:off x="539552" y="2668257"/>
            <a:ext cx="6250064" cy="1552831"/>
          </a:xfrm>
          <a:prstGeom prst="rect">
            <a:avLst/>
          </a:prstGeom>
        </p:spPr>
      </p:pic>
      <p:pic>
        <p:nvPicPr>
          <p:cNvPr id="40" name="Image 39">
            <a:extLst>
              <a:ext uri="{FF2B5EF4-FFF2-40B4-BE49-F238E27FC236}">
                <a16:creationId xmlns:a16="http://schemas.microsoft.com/office/drawing/2014/main" id="{6D2E1F42-B37A-4C37-99F5-F88B13DAC4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568" y="4685827"/>
            <a:ext cx="5706211" cy="1851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62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Espace réservé du contenu 5">
            <a:extLst>
              <a:ext uri="{FF2B5EF4-FFF2-40B4-BE49-F238E27FC236}">
                <a16:creationId xmlns:a16="http://schemas.microsoft.com/office/drawing/2014/main" id="{09A88320-95D6-4481-96D1-F7C2690321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20" y="0"/>
            <a:ext cx="9143980" cy="67102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804E3C6-744E-412C-8A07-36F866AF14B5}"/>
              </a:ext>
            </a:extLst>
          </p:cNvPr>
          <p:cNvSpPr/>
          <p:nvPr/>
        </p:nvSpPr>
        <p:spPr>
          <a:xfrm>
            <a:off x="4743528" y="908719"/>
            <a:ext cx="4414656" cy="59492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AD1681A-AFFD-4A98-BA6C-6B63DB4CC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666" y="1749282"/>
            <a:ext cx="3557320" cy="525497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4515AA8-7604-4EE2-9EA2-4F223087853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20" r="61350" b="76478"/>
          <a:stretch/>
        </p:blipFill>
        <p:spPr>
          <a:xfrm>
            <a:off x="1019506" y="2380359"/>
            <a:ext cx="2316600" cy="32647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84132EB-388B-4E44-9A92-B427227544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20" t="15572" r="28465" b="76063"/>
          <a:stretch/>
        </p:blipFill>
        <p:spPr>
          <a:xfrm>
            <a:off x="2274159" y="2706832"/>
            <a:ext cx="1811021" cy="28443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FFD014E-3ED4-495A-8AF6-E913DD62A04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00" t="15661" r="6120" b="76063"/>
          <a:stretch/>
        </p:blipFill>
        <p:spPr>
          <a:xfrm>
            <a:off x="2289188" y="2886980"/>
            <a:ext cx="1239540" cy="28140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E204040-DFFC-442D-9C52-CB307717C8A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14" r="54053" b="63686"/>
          <a:stretch/>
        </p:blipFill>
        <p:spPr>
          <a:xfrm>
            <a:off x="1014924" y="3186407"/>
            <a:ext cx="2753960" cy="370627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12921B9-4B9E-4BD8-9029-CDC9866EC05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67" t="25414" r="40919" b="64690"/>
          <a:stretch/>
        </p:blipFill>
        <p:spPr>
          <a:xfrm>
            <a:off x="2193355" y="3404332"/>
            <a:ext cx="654170" cy="33649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4010173-8BED-4C53-9059-34D05510099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99" t="27695" r="20017" b="66221"/>
          <a:stretch/>
        </p:blipFill>
        <p:spPr>
          <a:xfrm>
            <a:off x="2223835" y="3707136"/>
            <a:ext cx="1071902" cy="206883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9CA655BB-6D0E-4054-B853-AFD73F23C2B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13" r="58069" b="53087"/>
          <a:stretch/>
        </p:blipFill>
        <p:spPr>
          <a:xfrm>
            <a:off x="1036959" y="3942163"/>
            <a:ext cx="2513242" cy="370627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7FDFE274-38D5-4185-AC21-46E63E3ACB3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28" t="38293" r="31425" b="53342"/>
          <a:stretch/>
        </p:blipFill>
        <p:spPr>
          <a:xfrm>
            <a:off x="2965135" y="4234752"/>
            <a:ext cx="1435338" cy="284432"/>
          </a:xfrm>
          <a:prstGeom prst="rect">
            <a:avLst/>
          </a:prstGeom>
        </p:spPr>
      </p:pic>
      <p:sp>
        <p:nvSpPr>
          <p:cNvPr id="16" name="Titre 1">
            <a:extLst>
              <a:ext uri="{FF2B5EF4-FFF2-40B4-BE49-F238E27FC236}">
                <a16:creationId xmlns:a16="http://schemas.microsoft.com/office/drawing/2014/main" id="{14A5A0FE-71DE-422B-8535-B6C81EB4BDB5}"/>
              </a:ext>
            </a:extLst>
          </p:cNvPr>
          <p:cNvSpPr txBox="1">
            <a:spLocks/>
          </p:cNvSpPr>
          <p:nvPr/>
        </p:nvSpPr>
        <p:spPr>
          <a:xfrm>
            <a:off x="2778210" y="292611"/>
            <a:ext cx="6122770" cy="7629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3000" dirty="0">
                <a:latin typeface="Raleway Black" panose="020B0A03030101060003" pitchFamily="34" charset="0"/>
              </a:rPr>
              <a:t>Choisir</a:t>
            </a:r>
            <a:r>
              <a:rPr lang="fr-FR" sz="3000" dirty="0"/>
              <a:t> </a:t>
            </a:r>
            <a:r>
              <a:rPr lang="fr-FR" sz="3000" dirty="0">
                <a:latin typeface="Raleway Black" panose="020B0A03030101060003" pitchFamily="34" charset="0"/>
              </a:rPr>
              <a:t>le meilleur compromis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4F2AD6C4-73C1-4D5A-81D8-2CB7140B693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856" y="1216241"/>
            <a:ext cx="5426707" cy="372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003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Espace réservé du contenu 5">
            <a:hlinkClick r:id="rId3" tooltip="Fiches vaisselle Ecoscience Provence"/>
            <a:extLst>
              <a:ext uri="{FF2B5EF4-FFF2-40B4-BE49-F238E27FC236}">
                <a16:creationId xmlns:a16="http://schemas.microsoft.com/office/drawing/2014/main" id="{47A5D34C-F557-4377-A9AA-AD54A7E0402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20" y="0"/>
            <a:ext cx="9143980" cy="671023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5833105-9D3E-4365-BC87-F197B45DD00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912493">
            <a:off x="368244" y="1451556"/>
            <a:ext cx="3245801" cy="4527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53EF40-5443-4971-9CAE-D8FF7290DC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 rot="21128554">
            <a:off x="1762199" y="1750401"/>
            <a:ext cx="3135118" cy="4407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712B2A04-FFDB-4297-82F7-DDB15BB437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30450">
            <a:off x="3241088" y="2064680"/>
            <a:ext cx="3187901" cy="4510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3D075647-2989-425A-B560-4755BAA0AF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16016" y="2420889"/>
            <a:ext cx="3000057" cy="42302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Titre 16">
            <a:extLst>
              <a:ext uri="{FF2B5EF4-FFF2-40B4-BE49-F238E27FC236}">
                <a16:creationId xmlns:a16="http://schemas.microsoft.com/office/drawing/2014/main" id="{3D2B3B62-1F3F-426F-9DF5-3F0A2E38AE9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42186" y="413133"/>
            <a:ext cx="8229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fr-FR" sz="2400" b="1" strike="noStrike" spc="-1" dirty="0">
                <a:solidFill>
                  <a:srgbClr val="4A6010"/>
                </a:solidFill>
                <a:latin typeface="Raleway" panose="020B0503030101060003" pitchFamily="34" charset="0"/>
              </a:rPr>
              <a:t>Alternatives au plastique à usage unique</a:t>
            </a:r>
            <a:endParaRPr lang="fr-FR" sz="2400" b="0" strike="noStrike" spc="-1" dirty="0">
              <a:solidFill>
                <a:srgbClr val="4A6010"/>
              </a:solidFill>
              <a:latin typeface="Raleway" panose="020B0503030101060003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fr-FR" sz="2400" b="1" strike="noStrike" spc="-1" dirty="0">
                <a:solidFill>
                  <a:srgbClr val="95C11F"/>
                </a:solidFill>
                <a:latin typeface="Raleway" panose="020B0503030101060003" pitchFamily="34" charset="0"/>
              </a:rPr>
              <a:t>Pailles, couverts, assiettes, verres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62B9EEA9-7B72-4328-9BB7-27397CF5645C}"/>
              </a:ext>
            </a:extLst>
          </p:cNvPr>
          <p:cNvSpPr txBox="1"/>
          <p:nvPr/>
        </p:nvSpPr>
        <p:spPr>
          <a:xfrm>
            <a:off x="5112568" y="1282443"/>
            <a:ext cx="387903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600" dirty="0">
                <a:solidFill>
                  <a:srgbClr val="709117"/>
                </a:solidFill>
                <a:latin typeface="Raleway" panose="020B05030301010600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Fiches vaisselle Ecoscience Provence</a:t>
            </a:r>
            <a:endParaRPr lang="fr-FR" sz="1600" dirty="0">
              <a:solidFill>
                <a:srgbClr val="709117"/>
              </a:solidFill>
              <a:latin typeface="Raleway" panose="020B0503030101060003" pitchFamily="34" charset="0"/>
            </a:endParaRPr>
          </a:p>
        </p:txBody>
      </p:sp>
      <p:sp>
        <p:nvSpPr>
          <p:cNvPr id="2" name="Flèche : droite 1">
            <a:extLst>
              <a:ext uri="{FF2B5EF4-FFF2-40B4-BE49-F238E27FC236}">
                <a16:creationId xmlns:a16="http://schemas.microsoft.com/office/drawing/2014/main" id="{173011FA-911D-4478-A8F5-BA029FDEEB96}"/>
              </a:ext>
            </a:extLst>
          </p:cNvPr>
          <p:cNvSpPr/>
          <p:nvPr/>
        </p:nvSpPr>
        <p:spPr>
          <a:xfrm>
            <a:off x="4835038" y="1404520"/>
            <a:ext cx="348823" cy="152271"/>
          </a:xfrm>
          <a:prstGeom prst="rightArrow">
            <a:avLst/>
          </a:pr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039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37421-0943-76C2-41EC-0BC2D9F5B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185" y="2479098"/>
            <a:ext cx="4572000" cy="1325563"/>
          </a:xfrm>
        </p:spPr>
        <p:txBody>
          <a:bodyPr>
            <a:normAutofit fontScale="90000"/>
          </a:bodyPr>
          <a:lstStyle/>
          <a:p>
            <a:r>
              <a:rPr lang="fr-FR" sz="2500" dirty="0">
                <a:latin typeface="Gotham Medium" panose="02000604030000020004" pitchFamily="50" charset="0"/>
              </a:rPr>
              <a:t>L</a:t>
            </a:r>
            <a:r>
              <a:rPr lang="fr-FR" sz="2500" dirty="0">
                <a:effectLst/>
                <a:latin typeface="Gotham Medium" panose="02000604030000020004" pitchFamily="50" charset="0"/>
              </a:rPr>
              <a:t>'Appel des Commerces Engagés pour une Méditerranée Zéro Plastique</a:t>
            </a:r>
            <a:endParaRPr lang="fr-FR" sz="2500" dirty="0">
              <a:latin typeface="Gotham Medium" panose="02000604030000020004" pitchFamily="50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6CE1243A-F6D7-FEAE-5CBA-4BC62D8909B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535" y="1862270"/>
            <a:ext cx="1942391" cy="194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B758C59-AB3A-880C-8B3E-69E62D80DD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1322" y="3254785"/>
            <a:ext cx="2398756" cy="33992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E329F7B-B070-9DFB-1B3B-6EB0204230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957135"/>
            <a:ext cx="3217088" cy="27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4" descr="C:\Users\ecosc\Documents\ECOSCIENCE\ADCE\FACEBOOK\COUVERTS\NEW\ADCE_FACEBOOK_Couvert1.png">
            <a:extLst>
              <a:ext uri="{FF2B5EF4-FFF2-40B4-BE49-F238E27FC236}">
                <a16:creationId xmlns:a16="http://schemas.microsoft.com/office/drawing/2014/main" id="{BF2506EF-20AF-CDA9-5626-8FF7199E6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8480" y="3903348"/>
            <a:ext cx="3217088" cy="2696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7" descr="Charte régionale &quot;zéro déchet plastique&quot; - IRCE">
            <a:extLst>
              <a:ext uri="{FF2B5EF4-FFF2-40B4-BE49-F238E27FC236}">
                <a16:creationId xmlns:a16="http://schemas.microsoft.com/office/drawing/2014/main" id="{3FB3F4F7-DA79-5B1D-A531-BC91F3CC48FB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9983" y="221660"/>
            <a:ext cx="2646017" cy="1640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0A33109-E4DF-107F-597E-0953D5836185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4301" y="966120"/>
            <a:ext cx="1068705" cy="3956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5D3A4E2-D5B6-E050-A6B1-54CDB55300A3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5652" y="848065"/>
            <a:ext cx="1905000" cy="54864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63E6C91A-2482-5FBD-FD1B-33AB4A9A91DB}"/>
              </a:ext>
            </a:extLst>
          </p:cNvPr>
          <p:cNvSpPr txBox="1"/>
          <p:nvPr/>
        </p:nvSpPr>
        <p:spPr>
          <a:xfrm>
            <a:off x="429245" y="201711"/>
            <a:ext cx="5955692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</a:pPr>
            <a:r>
              <a:rPr lang="fr-FR" sz="2300" dirty="0">
                <a:latin typeface="Gotham Medium" panose="02000604030000020004" pitchFamily="50" charset="0"/>
                <a:ea typeface="+mj-ea"/>
                <a:cs typeface="+mj-cs"/>
              </a:rPr>
              <a:t>La charte régionale pour 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</a:pPr>
            <a:r>
              <a:rPr lang="fr-FR" sz="2300" dirty="0">
                <a:latin typeface="Gotham Medium" panose="02000604030000020004" pitchFamily="50" charset="0"/>
                <a:ea typeface="+mj-ea"/>
                <a:cs typeface="+mj-cs"/>
              </a:rPr>
              <a:t>une Méditerranée Zéro Plastique</a:t>
            </a:r>
          </a:p>
        </p:txBody>
      </p:sp>
    </p:spTree>
    <p:extLst>
      <p:ext uri="{BB962C8B-B14F-4D97-AF65-F5344CB8AC3E}">
        <p14:creationId xmlns:p14="http://schemas.microsoft.com/office/powerpoint/2010/main" val="46432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>
            <a:hlinkClick r:id="rId2" tooltip="Fiches vaisselle Ecoscience Provence"/>
            <a:extLst>
              <a:ext uri="{FF2B5EF4-FFF2-40B4-BE49-F238E27FC236}">
                <a16:creationId xmlns:a16="http://schemas.microsoft.com/office/drawing/2014/main" id="{DDB6059F-B740-4248-BA92-7719F5E0F5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36532" y="0"/>
            <a:ext cx="9143980" cy="671023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F593754-334D-4B8C-A015-E1086B2BC0BE}"/>
              </a:ext>
            </a:extLst>
          </p:cNvPr>
          <p:cNvSpPr txBox="1"/>
          <p:nvPr/>
        </p:nvSpPr>
        <p:spPr>
          <a:xfrm>
            <a:off x="2809528" y="6228319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95C11F"/>
                </a:solidFill>
                <a:latin typeface="Raleway" panose="020B05030301010600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https://catalogue alternatives 2021</a:t>
            </a:r>
            <a:endParaRPr lang="fr-FR" dirty="0">
              <a:solidFill>
                <a:srgbClr val="95C11F"/>
              </a:solidFill>
              <a:latin typeface="Raleway" panose="020B0503030101060003" pitchFamily="34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366CBCE-059A-4AC2-8065-DE1AE50FAF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9528" y="1244130"/>
            <a:ext cx="3422215" cy="48503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itre 16">
            <a:extLst>
              <a:ext uri="{FF2B5EF4-FFF2-40B4-BE49-F238E27FC236}">
                <a16:creationId xmlns:a16="http://schemas.microsoft.com/office/drawing/2014/main" id="{C64FFA17-8576-4375-AD53-8DA5686C98D5}"/>
              </a:ext>
            </a:extLst>
          </p:cNvPr>
          <p:cNvSpPr txBox="1">
            <a:spLocks/>
          </p:cNvSpPr>
          <p:nvPr/>
        </p:nvSpPr>
        <p:spPr>
          <a:xfrm>
            <a:off x="1442186" y="413133"/>
            <a:ext cx="8229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fr-FR" sz="2400" b="1" spc="-1" dirty="0">
                <a:solidFill>
                  <a:srgbClr val="4A6010"/>
                </a:solidFill>
                <a:latin typeface="Raleway" panose="020B0503030101060003" pitchFamily="34" charset="0"/>
              </a:rPr>
              <a:t>Un premier recensement d’alternatives</a:t>
            </a:r>
            <a:endParaRPr lang="fr-FR" sz="2400" spc="-1" dirty="0">
              <a:solidFill>
                <a:srgbClr val="4A6010"/>
              </a:solidFill>
              <a:latin typeface="Raleway" panose="020B0503030101060003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fr-FR" sz="2400" b="1" spc="-1" dirty="0">
                <a:solidFill>
                  <a:srgbClr val="95C11F"/>
                </a:solidFill>
                <a:latin typeface="Raleway" panose="020B0503030101060003" pitchFamily="34" charset="0"/>
              </a:rPr>
              <a:t>Catalogue pailles, couverts, verres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F7A0284-4CD9-4552-99AB-1019008D9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9711">
            <a:off x="428111" y="1508926"/>
            <a:ext cx="2028150" cy="121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9116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>
            <a:hlinkClick r:id="rId2" tooltip="Fiches vaisselle Ecoscience Provence"/>
            <a:extLst>
              <a:ext uri="{FF2B5EF4-FFF2-40B4-BE49-F238E27FC236}">
                <a16:creationId xmlns:a16="http://schemas.microsoft.com/office/drawing/2014/main" id="{DDB6059F-B740-4248-BA92-7719F5E0F5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9"/>
          <a:stretch/>
        </p:blipFill>
        <p:spPr>
          <a:xfrm>
            <a:off x="36532" y="0"/>
            <a:ext cx="9143980" cy="671023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438926-A79F-4BFC-B60E-0B855640BAE1}"/>
              </a:ext>
            </a:extLst>
          </p:cNvPr>
          <p:cNvSpPr txBox="1"/>
          <p:nvPr/>
        </p:nvSpPr>
        <p:spPr>
          <a:xfrm>
            <a:off x="8496944" y="3121804"/>
            <a:ext cx="683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  <a:latin typeface="+mj-lt"/>
              </a:rPr>
              <a:t>16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A925D52-FF79-4C29-9FA3-E66C0D07B11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9503" y="1341120"/>
            <a:ext cx="9174575" cy="504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700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9227D2-6F68-A817-CF1F-7091081B6662}"/>
              </a:ext>
            </a:extLst>
          </p:cNvPr>
          <p:cNvSpPr txBox="1">
            <a:spLocks/>
          </p:cNvSpPr>
          <p:nvPr/>
        </p:nvSpPr>
        <p:spPr>
          <a:xfrm>
            <a:off x="207963" y="-210259"/>
            <a:ext cx="8858250" cy="969963"/>
          </a:xfrm>
          <a:prstGeom prst="rect">
            <a:avLst/>
          </a:prstGeom>
        </p:spPr>
        <p:txBody>
          <a:bodyPr lIns="0" tIns="0" rIns="0" bIns="0" anchor="ctr">
            <a:normAutofit fontScale="97500"/>
          </a:bodyPr>
          <a:lstStyle>
            <a:lvl1pPr algn="r" defTabSz="457200" rtl="0" eaLnBrk="0" fontAlgn="base" hangingPunct="0">
              <a:spcBef>
                <a:spcPts val="0"/>
              </a:spcBef>
              <a:spcAft>
                <a:spcPts val="0"/>
              </a:spcAft>
              <a:defRPr sz="800" kern="1200" baseline="0">
                <a:solidFill>
                  <a:schemeClr val="tx1"/>
                </a:solidFill>
                <a:latin typeface="Times New Roman"/>
                <a:ea typeface="MS PGothic" panose="020B0600070205080204" pitchFamily="34" charset="-128"/>
                <a:cs typeface="Times New Roman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>
              <a:lnSpc>
                <a:spcPct val="115000"/>
              </a:lnSpc>
              <a:buClr>
                <a:srgbClr val="ED7D31"/>
              </a:buClr>
              <a:defRPr/>
            </a:pPr>
            <a:r>
              <a:rPr lang="fr-FR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 gobelet en courge </a:t>
            </a:r>
          </a:p>
        </p:txBody>
      </p:sp>
      <p:pic>
        <p:nvPicPr>
          <p:cNvPr id="3" name="Image 10" descr="http://cremedesign.com/wp-content/uploads/2018/07/180404_CREME15353-b.jpg">
            <a:extLst>
              <a:ext uri="{FF2B5EF4-FFF2-40B4-BE49-F238E27FC236}">
                <a16:creationId xmlns:a16="http://schemas.microsoft.com/office/drawing/2014/main" id="{19EE489F-26CE-39E2-ECD5-FB3FFF2F9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9704"/>
            <a:ext cx="2813188" cy="27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11" descr="http://cremedesign.com/wp-content/uploads/2018/07/180404_CREME15390-1.jpg">
            <a:extLst>
              <a:ext uri="{FF2B5EF4-FFF2-40B4-BE49-F238E27FC236}">
                <a16:creationId xmlns:a16="http://schemas.microsoft.com/office/drawing/2014/main" id="{DCD79438-5070-29AF-5160-17BDA647C9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48" b="17445"/>
          <a:stretch>
            <a:fillRect/>
          </a:stretch>
        </p:blipFill>
        <p:spPr bwMode="auto">
          <a:xfrm>
            <a:off x="3015101" y="759704"/>
            <a:ext cx="2915114" cy="27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93B7BDC-DE76-C5B4-5333-0B16777708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3" r="6863"/>
          <a:stretch/>
        </p:blipFill>
        <p:spPr>
          <a:xfrm>
            <a:off x="6208296" y="759704"/>
            <a:ext cx="2935706" cy="2772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7BF663A-8115-CE90-E63E-30739EF4DA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241" r="4325"/>
          <a:stretch/>
        </p:blipFill>
        <p:spPr>
          <a:xfrm>
            <a:off x="1492758" y="3876503"/>
            <a:ext cx="3144330" cy="298149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EB22FCF-4C54-DECD-2558-148D780F08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1386" y="3870000"/>
            <a:ext cx="4104827" cy="2988000"/>
          </a:xfrm>
          <a:prstGeom prst="rect">
            <a:avLst/>
          </a:prstGeom>
        </p:spPr>
      </p:pic>
      <p:sp>
        <p:nvSpPr>
          <p:cNvPr id="8" name="Titre 1">
            <a:extLst>
              <a:ext uri="{FF2B5EF4-FFF2-40B4-BE49-F238E27FC236}">
                <a16:creationId xmlns:a16="http://schemas.microsoft.com/office/drawing/2014/main" id="{D531E489-2357-382C-3A04-874620DD4912}"/>
              </a:ext>
            </a:extLst>
          </p:cNvPr>
          <p:cNvSpPr txBox="1">
            <a:spLocks/>
          </p:cNvSpPr>
          <p:nvPr/>
        </p:nvSpPr>
        <p:spPr>
          <a:xfrm>
            <a:off x="0" y="4394037"/>
            <a:ext cx="1120365" cy="969963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r" defTabSz="457200" rtl="0" eaLnBrk="0" fontAlgn="base" hangingPunct="0">
              <a:spcBef>
                <a:spcPts val="0"/>
              </a:spcBef>
              <a:spcAft>
                <a:spcPts val="0"/>
              </a:spcAft>
              <a:defRPr sz="800" kern="1200" baseline="0">
                <a:solidFill>
                  <a:schemeClr val="tx1"/>
                </a:solidFill>
                <a:latin typeface="Times New Roman"/>
                <a:ea typeface="MS PGothic" panose="020B0600070205080204" pitchFamily="34" charset="-128"/>
                <a:cs typeface="Times New Roman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9pPr>
          </a:lstStyle>
          <a:p>
            <a:pPr algn="ctr">
              <a:lnSpc>
                <a:spcPct val="115000"/>
              </a:lnSpc>
              <a:buClr>
                <a:srgbClr val="ED7D31"/>
              </a:buClr>
              <a:defRPr/>
            </a:pPr>
            <a:r>
              <a:rPr lang="fr-FR" sz="3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Et la carafe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ADFF69B-B564-64F2-A7F3-A9038AD65CBB}"/>
              </a:ext>
            </a:extLst>
          </p:cNvPr>
          <p:cNvSpPr txBox="1"/>
          <p:nvPr/>
        </p:nvSpPr>
        <p:spPr>
          <a:xfrm>
            <a:off x="309314" y="3565604"/>
            <a:ext cx="21945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hlinkClick r:id="rId7"/>
              </a:rPr>
              <a:t>Source : </a:t>
            </a:r>
            <a:r>
              <a:rPr lang="fr-FR" sz="1200" dirty="0" err="1">
                <a:hlinkClick r:id="rId7"/>
              </a:rPr>
              <a:t>positivr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5872926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80452" y="5339220"/>
            <a:ext cx="381548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400" dirty="0">
                <a:solidFill>
                  <a:schemeClr val="bg1"/>
                </a:solidFill>
                <a:latin typeface="Gotham Black" pitchFamily="50" charset="0"/>
              </a:rPr>
              <a:t>Merci pour votre attention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55EAD1F-2ABF-4651-A148-872351DD09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9" y="-331403"/>
            <a:ext cx="9587819" cy="7189403"/>
          </a:xfrm>
          <a:prstGeom prst="rect">
            <a:avLst/>
          </a:prstGeom>
        </p:spPr>
      </p:pic>
      <p:sp>
        <p:nvSpPr>
          <p:cNvPr id="3" name="Titre 1">
            <a:extLst>
              <a:ext uri="{FF2B5EF4-FFF2-40B4-BE49-F238E27FC236}">
                <a16:creationId xmlns:a16="http://schemas.microsoft.com/office/drawing/2014/main" id="{331881D4-EA26-408D-AA0E-08463144F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880"/>
            <a:ext cx="5709466" cy="3901440"/>
          </a:xfrm>
        </p:spPr>
        <p:txBody>
          <a:bodyPr>
            <a:normAutofit/>
          </a:bodyPr>
          <a:lstStyle/>
          <a:p>
            <a:pPr algn="l"/>
            <a:r>
              <a:rPr lang="fr-FR" sz="3800" dirty="0">
                <a:solidFill>
                  <a:schemeClr val="bg1"/>
                </a:solidFill>
                <a:latin typeface="Raleway Black" panose="020B0A03030101060003" pitchFamily="34" charset="0"/>
              </a:rPr>
              <a:t>Contact</a:t>
            </a:r>
            <a:br>
              <a:rPr lang="fr-FR" dirty="0">
                <a:solidFill>
                  <a:schemeClr val="bg1"/>
                </a:solidFill>
                <a:latin typeface="Raleway" panose="020B0503030101060003" pitchFamily="34" charset="0"/>
              </a:rPr>
            </a:br>
            <a:br>
              <a:rPr lang="fr-FR" sz="700" b="0" i="1" dirty="0">
                <a:solidFill>
                  <a:schemeClr val="bg1"/>
                </a:solidFill>
                <a:effectLst/>
                <a:latin typeface="Raleway" panose="020B0503030101060003" pitchFamily="34" charset="0"/>
              </a:rPr>
            </a:br>
            <a:r>
              <a:rPr lang="fr-FR" sz="1700" dirty="0">
                <a:solidFill>
                  <a:schemeClr val="bg1"/>
                </a:solidFill>
                <a:latin typeface="Raleway" panose="020B0503030101060003" pitchFamily="34" charset="0"/>
              </a:rPr>
              <a:t>Alix PUZENAT </a:t>
            </a:r>
            <a:br>
              <a:rPr lang="fr-FR" sz="1000" dirty="0">
                <a:solidFill>
                  <a:schemeClr val="bg1"/>
                </a:solidFill>
                <a:latin typeface="Raleway" panose="020B0503030101060003" pitchFamily="34" charset="0"/>
              </a:rPr>
            </a:br>
            <a:r>
              <a:rPr lang="fr-FR" sz="1600" b="1" dirty="0">
                <a:solidFill>
                  <a:schemeClr val="bg1"/>
                </a:solidFill>
                <a:latin typeface="Raleway" panose="020B0503030101060003" pitchFamily="34" charset="0"/>
              </a:rPr>
              <a:t>Coordinatrice développement</a:t>
            </a:r>
            <a:br>
              <a:rPr lang="fr-FR" sz="800" b="1" i="0" dirty="0">
                <a:solidFill>
                  <a:schemeClr val="bg1"/>
                </a:solidFill>
                <a:effectLst/>
                <a:latin typeface="Raleway" panose="020B0503030101060003" pitchFamily="34" charset="0"/>
              </a:rPr>
            </a:br>
            <a:r>
              <a:rPr lang="fr-FR" sz="800" b="1" i="0" dirty="0">
                <a:solidFill>
                  <a:schemeClr val="bg1"/>
                </a:solidFill>
                <a:effectLst/>
                <a:latin typeface="Raleway" panose="020B0503030101060003" pitchFamily="34" charset="0"/>
              </a:rPr>
              <a:t> </a:t>
            </a:r>
            <a:r>
              <a:rPr lang="fr-FR" sz="1600" i="1" dirty="0">
                <a:solidFill>
                  <a:schemeClr val="bg1"/>
                </a:solidFill>
                <a:latin typeface="Raleway" panose="020B05030301010600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alix.puzenat@ecoscienceprovence.com</a:t>
            </a:r>
            <a:br>
              <a:rPr lang="fr-FR" sz="700" i="1" dirty="0">
                <a:solidFill>
                  <a:schemeClr val="bg1"/>
                </a:solidFill>
                <a:latin typeface="Raleway" panose="020B0503030101060003" pitchFamily="34" charset="0"/>
              </a:rPr>
            </a:br>
            <a:br>
              <a:rPr lang="fr-FR" sz="700" b="0" i="1" dirty="0">
                <a:solidFill>
                  <a:schemeClr val="bg1"/>
                </a:solidFill>
                <a:effectLst/>
                <a:latin typeface="Raleway" panose="020B0503030101060003" pitchFamily="34" charset="0"/>
              </a:rPr>
            </a:br>
            <a:r>
              <a:rPr lang="fr-FR" sz="1600" b="1" dirty="0">
                <a:solidFill>
                  <a:schemeClr val="bg1"/>
                </a:solidFill>
                <a:latin typeface="Raleway" panose="020B0503030101060003" pitchFamily="34" charset="0"/>
              </a:rPr>
              <a:t>+33 4 94 69 44 93</a:t>
            </a:r>
            <a:br>
              <a:rPr lang="fr-FR" sz="1600" b="1" dirty="0">
                <a:solidFill>
                  <a:schemeClr val="bg1"/>
                </a:solidFill>
                <a:latin typeface="Raleway" panose="020B0503030101060003" pitchFamily="34" charset="0"/>
              </a:rPr>
            </a:br>
            <a:br>
              <a:rPr lang="fr-FR" sz="1600" b="1" dirty="0">
                <a:solidFill>
                  <a:schemeClr val="bg1"/>
                </a:solidFill>
                <a:latin typeface="Raleway" panose="020B0503030101060003" pitchFamily="34" charset="0"/>
              </a:rPr>
            </a:br>
            <a:br>
              <a:rPr lang="fr-FR" sz="1600" b="1" dirty="0">
                <a:solidFill>
                  <a:schemeClr val="bg1"/>
                </a:solidFill>
                <a:latin typeface="Raleway" panose="020B0503030101060003" pitchFamily="34" charset="0"/>
              </a:rPr>
            </a:br>
            <a:br>
              <a:rPr lang="fr-FR" sz="1600" b="1" dirty="0">
                <a:solidFill>
                  <a:schemeClr val="bg1"/>
                </a:solidFill>
                <a:latin typeface="Raleway" panose="020B0503030101060003" pitchFamily="34" charset="0"/>
              </a:rPr>
            </a:br>
            <a:r>
              <a:rPr lang="fr-FR" sz="1800" b="1" dirty="0">
                <a:solidFill>
                  <a:srgbClr val="709117"/>
                </a:solidFill>
                <a:latin typeface="Raleway" panose="020B0503030101060003" pitchFamily="34" charset="0"/>
              </a:rPr>
              <a:t>MERCI </a:t>
            </a:r>
            <a:br>
              <a:rPr lang="fr-FR" sz="1800" b="1" dirty="0">
                <a:solidFill>
                  <a:srgbClr val="709117"/>
                </a:solidFill>
                <a:latin typeface="Raleway" panose="020B0503030101060003" pitchFamily="34" charset="0"/>
              </a:rPr>
            </a:br>
            <a:r>
              <a:rPr lang="fr-FR" sz="1800" b="1" dirty="0">
                <a:solidFill>
                  <a:srgbClr val="709117"/>
                </a:solidFill>
                <a:latin typeface="Raleway" panose="020B0503030101060003" pitchFamily="34" charset="0"/>
              </a:rPr>
              <a:t>POUR</a:t>
            </a:r>
            <a:br>
              <a:rPr lang="fr-FR" sz="1800" b="1" dirty="0">
                <a:solidFill>
                  <a:srgbClr val="709117"/>
                </a:solidFill>
                <a:latin typeface="Raleway" panose="020B0503030101060003" pitchFamily="34" charset="0"/>
              </a:rPr>
            </a:br>
            <a:r>
              <a:rPr lang="fr-FR" sz="1800" b="1" dirty="0">
                <a:solidFill>
                  <a:srgbClr val="709117"/>
                </a:solidFill>
                <a:latin typeface="Raleway" panose="020B0503030101060003" pitchFamily="34" charset="0"/>
              </a:rPr>
              <a:t>VOTRE</a:t>
            </a:r>
            <a:br>
              <a:rPr lang="fr-FR" sz="1800" b="1" dirty="0">
                <a:solidFill>
                  <a:srgbClr val="709117"/>
                </a:solidFill>
                <a:latin typeface="Raleway" panose="020B0503030101060003" pitchFamily="34" charset="0"/>
              </a:rPr>
            </a:br>
            <a:r>
              <a:rPr lang="fr-FR" sz="1800" b="1" dirty="0">
                <a:solidFill>
                  <a:srgbClr val="709117"/>
                </a:solidFill>
                <a:latin typeface="Raleway" panose="020B0503030101060003" pitchFamily="34" charset="0"/>
              </a:rPr>
              <a:t>ATTENTION !</a:t>
            </a:r>
            <a:endParaRPr lang="fr-FR" sz="1800" dirty="0">
              <a:solidFill>
                <a:srgbClr val="709117"/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57946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1672</TotalTime>
  <Words>457</Words>
  <Application>Microsoft Office PowerPoint</Application>
  <PresentationFormat>Affichage à l'écran (4:3)</PresentationFormat>
  <Paragraphs>121</Paragraphs>
  <Slides>19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8" baseType="lpstr">
      <vt:lpstr>Arial</vt:lpstr>
      <vt:lpstr>Calibri</vt:lpstr>
      <vt:lpstr>Calibri Light</vt:lpstr>
      <vt:lpstr>Gotham Black</vt:lpstr>
      <vt:lpstr>Gotham Medium</vt:lpstr>
      <vt:lpstr>Poppins</vt:lpstr>
      <vt:lpstr>Raleway</vt:lpstr>
      <vt:lpstr>Raleway Black</vt:lpstr>
      <vt:lpstr>Thème Office</vt:lpstr>
      <vt:lpstr>Présentation PowerPoint</vt:lpstr>
      <vt:lpstr>Présentation PowerPoint</vt:lpstr>
      <vt:lpstr>Le label Commerce Engagé </vt:lpstr>
      <vt:lpstr>Présentation PowerPoint</vt:lpstr>
      <vt:lpstr>Présentation PowerPoint</vt:lpstr>
      <vt:lpstr>Présentation PowerPoint</vt:lpstr>
      <vt:lpstr>Présentation PowerPoint</vt:lpstr>
      <vt:lpstr>Effet sur la santé </vt:lpstr>
      <vt:lpstr>Présentation PowerPoint</vt:lpstr>
      <vt:lpstr>Présentation PowerPoint</vt:lpstr>
      <vt:lpstr>Evaluer l’impact environnemental</vt:lpstr>
      <vt:lpstr>Des critères simples</vt:lpstr>
      <vt:lpstr>Présentation PowerPoint</vt:lpstr>
      <vt:lpstr>Alternatives au plastique à usage unique Pailles, couverts, assiettes, verres</vt:lpstr>
      <vt:lpstr>L'Appel des Commerces Engagés pour une Méditerranée Zéro Plastique</vt:lpstr>
      <vt:lpstr>Présentation PowerPoint</vt:lpstr>
      <vt:lpstr>Présentation PowerPoint</vt:lpstr>
      <vt:lpstr>Présentation PowerPoint</vt:lpstr>
      <vt:lpstr>Contact  Alix PUZENAT  Coordinatrice développement  alix.puzenat@ecoscienceprovence.com  +33 4 94 69 44 93    MERCI  POUR VOTRE ATTENTION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Alix Puzenat</dc:creator>
  <cp:lastModifiedBy>Samantha KHALIZOFF</cp:lastModifiedBy>
  <cp:revision>23</cp:revision>
  <dcterms:created xsi:type="dcterms:W3CDTF">2021-11-19T11:21:08Z</dcterms:created>
  <dcterms:modified xsi:type="dcterms:W3CDTF">2022-05-10T08:50:09Z</dcterms:modified>
</cp:coreProperties>
</file>